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72" r:id="rId6"/>
    <p:sldId id="263" r:id="rId7"/>
    <p:sldId id="259" r:id="rId8"/>
    <p:sldId id="287" r:id="rId9"/>
    <p:sldId id="288" r:id="rId10"/>
    <p:sldId id="264" r:id="rId11"/>
    <p:sldId id="265" r:id="rId12"/>
    <p:sldId id="266" r:id="rId13"/>
    <p:sldId id="267" r:id="rId14"/>
    <p:sldId id="268" r:id="rId15"/>
    <p:sldId id="269" r:id="rId16"/>
    <p:sldId id="270" r:id="rId17"/>
    <p:sldId id="271" r:id="rId18"/>
    <p:sldId id="262" r:id="rId19"/>
    <p:sldId id="273" r:id="rId20"/>
    <p:sldId id="274" r:id="rId21"/>
    <p:sldId id="275" r:id="rId22"/>
    <p:sldId id="276" r:id="rId23"/>
    <p:sldId id="285" r:id="rId24"/>
    <p:sldId id="282" r:id="rId25"/>
    <p:sldId id="283" r:id="rId26"/>
    <p:sldId id="307" r:id="rId27"/>
    <p:sldId id="286" r:id="rId28"/>
    <p:sldId id="284" r:id="rId29"/>
  </p:sldIdLst>
  <p:sldSz cx="18288000" cy="10287000"/>
  <p:notesSz cx="6858000" cy="9144000"/>
  <p:embeddedFontLst>
    <p:embeddedFont>
      <p:font typeface="SimSun" panose="02010600030101010101" pitchFamily="2" charset="-122"/>
      <p:regular r:id="rId33"/>
    </p:embeddedFont>
    <p:embeddedFont>
      <p:font typeface="League Spartan" panose="00000800000000000000"/>
      <p:bold r:id="rId34"/>
    </p:embeddedFont>
    <p:embeddedFont>
      <p:font typeface="Lato" panose="020F0502020204030203"/>
      <p:regular r:id="rId35"/>
      <p:bold r:id="rId36"/>
      <p:italic r:id="rId37"/>
      <p:boldItalic r:id="rId38"/>
    </p:embeddedFont>
    <p:embeddedFont>
      <p:font typeface="Cambria" panose="02040503050406030204" pitchFamily="18" charset="0"/>
      <p:regular r:id="rId39"/>
      <p:bold r:id="rId40"/>
      <p:italic r:id="rId41"/>
      <p:boldItalic r:id="rId42"/>
    </p:embeddedFont>
    <p:embeddedFont>
      <p:font typeface="Poppins" panose="00000500000000000000"/>
      <p:regular r:id="rId43"/>
    </p:embeddedFont>
    <p:embeddedFont>
      <p:font typeface="Lato Bold" panose="020F0502020204030203"/>
      <p:bold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2"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47" d="100"/>
          <a:sy n="47" d="100"/>
        </p:scale>
        <p:origin x="500" y="44"/>
      </p:cViewPr>
      <p:guideLst>
        <p:guide orient="horz" pos="2132"/>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4" Type="http://schemas.openxmlformats.org/officeDocument/2006/relationships/font" Target="fonts/font12.fntdata"/><Relationship Id="rId43" Type="http://schemas.openxmlformats.org/officeDocument/2006/relationships/font" Target="fonts/font11.fntdata"/><Relationship Id="rId42" Type="http://schemas.openxmlformats.org/officeDocument/2006/relationships/font" Target="fonts/font10.fntdata"/><Relationship Id="rId41" Type="http://schemas.openxmlformats.org/officeDocument/2006/relationships/font" Target="fonts/font9.fntdata"/><Relationship Id="rId40" Type="http://schemas.openxmlformats.org/officeDocument/2006/relationships/font" Target="fonts/font8.fntdata"/><Relationship Id="rId4" Type="http://schemas.openxmlformats.org/officeDocument/2006/relationships/slide" Target="slides/slide2.xml"/><Relationship Id="rId39" Type="http://schemas.openxmlformats.org/officeDocument/2006/relationships/font" Target="fonts/font7.fntdata"/><Relationship Id="rId38" Type="http://schemas.openxmlformats.org/officeDocument/2006/relationships/font" Target="fonts/font6.fntdata"/><Relationship Id="rId37" Type="http://schemas.openxmlformats.org/officeDocument/2006/relationships/font" Target="fonts/font5.fntdata"/><Relationship Id="rId36" Type="http://schemas.openxmlformats.org/officeDocument/2006/relationships/font" Target="fonts/font4.fntdata"/><Relationship Id="rId35" Type="http://schemas.openxmlformats.org/officeDocument/2006/relationships/font" Target="fonts/font3.fntdata"/><Relationship Id="rId34" Type="http://schemas.openxmlformats.org/officeDocument/2006/relationships/font" Target="fonts/font2.fntdata"/><Relationship Id="rId33" Type="http://schemas.openxmlformats.org/officeDocument/2006/relationships/font" Target="fonts/font1.fntdata"/><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8288000" cy="10287000"/>
          </a:xfrm>
          <a:prstGeom prst="rect">
            <a:avLst/>
          </a:prstGeom>
          <a:noFill/>
          <a:ln w="9525">
            <a:noFill/>
          </a:ln>
        </p:spPr>
      </p:pic>
      <p:sp>
        <p:nvSpPr>
          <p:cNvPr id="2051" name="Rectangle 3"/>
          <p:cNvSpPr>
            <a:spLocks noGrp="1" noChangeArrowheads="1"/>
          </p:cNvSpPr>
          <p:nvPr>
            <p:ph type="ctrTitle"/>
          </p:nvPr>
        </p:nvSpPr>
        <p:spPr>
          <a:xfrm>
            <a:off x="3095626" y="2552700"/>
            <a:ext cx="13817600" cy="1624013"/>
          </a:xfrm>
        </p:spPr>
        <p:txBody>
          <a:bodyPr/>
          <a:lstStyle>
            <a:lvl1pPr algn="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3095626" y="4391025"/>
            <a:ext cx="13827124" cy="2628900"/>
          </a:xfrm>
        </p:spPr>
        <p:txBody>
          <a:bodyPr/>
          <a:lstStyle>
            <a:lvl1pPr marL="0" indent="0" algn="r">
              <a:buFontTx/>
              <a:buNone/>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914400" y="9367838"/>
            <a:ext cx="4267200" cy="7143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1D8BD707-D9CF-40AE-B4C6-C98DA3205C09}" type="datetimeFigureOut">
              <a:rPr lang="en-US" smtClean="0"/>
            </a:fld>
            <a:endParaRPr lang="en-US"/>
          </a:p>
        </p:txBody>
      </p:sp>
      <p:sp>
        <p:nvSpPr>
          <p:cNvPr id="10" name="Rectangle 6"/>
          <p:cNvSpPr>
            <a:spLocks noGrp="1" noChangeArrowheads="1"/>
          </p:cNvSpPr>
          <p:nvPr>
            <p:ph type="ftr" sz="quarter" idx="3"/>
          </p:nvPr>
        </p:nvSpPr>
        <p:spPr bwMode="auto">
          <a:xfrm>
            <a:off x="6248400" y="9367838"/>
            <a:ext cx="5791200" cy="7143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13106400" y="9367838"/>
            <a:ext cx="4267200" cy="7143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B6F15528-21DE-4FAA-801E-634DDDAF4B2B}"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258800" y="285750"/>
            <a:ext cx="4114800" cy="89058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14400" y="285750"/>
            <a:ext cx="12039600" cy="890587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6" y="2564607"/>
            <a:ext cx="15773400" cy="4279106"/>
          </a:xfrm>
        </p:spPr>
        <p:txBody>
          <a:bodyPr anchor="b"/>
          <a:lstStyle>
            <a:lvl1pPr>
              <a:defRPr sz="9000"/>
            </a:lvl1pPr>
          </a:lstStyle>
          <a:p>
            <a:r>
              <a:rPr lang="en-US" smtClean="0"/>
              <a:t>Click to edit Master title style</a:t>
            </a:r>
            <a:endParaRPr lang="en-US"/>
          </a:p>
        </p:txBody>
      </p:sp>
      <p:sp>
        <p:nvSpPr>
          <p:cNvPr id="3" name="Text Placeholder 2"/>
          <p:cNvSpPr>
            <a:spLocks noGrp="1"/>
          </p:cNvSpPr>
          <p:nvPr>
            <p:ph type="body" idx="1"/>
          </p:nvPr>
        </p:nvSpPr>
        <p:spPr>
          <a:xfrm>
            <a:off x="1247776" y="6884195"/>
            <a:ext cx="15773400" cy="2250281"/>
          </a:xfrm>
        </p:spPr>
        <p:txBody>
          <a:bodyPr/>
          <a:lstStyle>
            <a:lvl1pPr marL="0" indent="0">
              <a:buNone/>
              <a:defRPr sz="3600"/>
            </a:lvl1pPr>
            <a:lvl2pPr marL="685800" indent="0">
              <a:buNone/>
              <a:defRPr sz="3000"/>
            </a:lvl2pPr>
            <a:lvl3pPr marL="1371600" indent="0">
              <a:buNone/>
              <a:defRPr sz="27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14400" y="1762125"/>
            <a:ext cx="8077200" cy="74295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9296400" y="1762125"/>
            <a:ext cx="8077200" cy="74295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60476" y="547688"/>
            <a:ext cx="15773400" cy="1988345"/>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1260476" y="2521745"/>
            <a:ext cx="7737474"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1260476" y="3757613"/>
            <a:ext cx="7737474" cy="5526882"/>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9258300" y="2521745"/>
            <a:ext cx="7775576"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9258300" y="3757613"/>
            <a:ext cx="7775576" cy="5526882"/>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6" y="685800"/>
            <a:ext cx="5899150" cy="2400300"/>
          </a:xfrm>
        </p:spPr>
        <p:txBody>
          <a:bodyPr anchor="b"/>
          <a:lstStyle>
            <a:lvl1pPr>
              <a:defRPr sz="4800"/>
            </a:lvl1pPr>
          </a:lstStyle>
          <a:p>
            <a:r>
              <a:rPr lang="en-US" smtClean="0"/>
              <a:t>Click to edit Master title style</a:t>
            </a:r>
            <a:endParaRPr lang="en-US"/>
          </a:p>
        </p:txBody>
      </p:sp>
      <p:sp>
        <p:nvSpPr>
          <p:cNvPr id="3" name="Content Placeholder 2"/>
          <p:cNvSpPr>
            <a:spLocks noGrp="1"/>
          </p:cNvSpPr>
          <p:nvPr>
            <p:ph idx="1"/>
          </p:nvPr>
        </p:nvSpPr>
        <p:spPr>
          <a:xfrm>
            <a:off x="7775576"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1260476" y="3086100"/>
            <a:ext cx="5899150"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6" y="685800"/>
            <a:ext cx="5899150" cy="2400300"/>
          </a:xfrm>
        </p:spPr>
        <p:txBody>
          <a:bodyPr anchor="b"/>
          <a:lstStyle>
            <a:lvl1pPr>
              <a:defRPr sz="4800"/>
            </a:lvl1pPr>
          </a:lstStyle>
          <a:p>
            <a:r>
              <a:rPr lang="en-US" smtClean="0"/>
              <a:t>Click to edit Master title style</a:t>
            </a:r>
            <a:endParaRPr lang="en-US"/>
          </a:p>
        </p:txBody>
      </p:sp>
      <p:sp>
        <p:nvSpPr>
          <p:cNvPr id="3" name="Picture Placeholder 2"/>
          <p:cNvSpPr>
            <a:spLocks noGrp="1"/>
          </p:cNvSpPr>
          <p:nvPr>
            <p:ph type="pic" idx="1"/>
          </p:nvPr>
        </p:nvSpPr>
        <p:spPr>
          <a:xfrm>
            <a:off x="7775576" y="1481138"/>
            <a:ext cx="9258300" cy="7310438"/>
          </a:xfrm>
        </p:spPr>
        <p:txBody>
          <a:bodyPr vert="horz" wrap="square" lIns="91440" tIns="45720" rIns="91440" bIns="45720" numCol="1" anchor="t" anchorCtr="0" compatLnSpc="1"/>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260476" y="3086100"/>
            <a:ext cx="5899150"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3"/>
          <p:cNvPicPr>
            <a:picLocks noChangeAspect="1"/>
          </p:cNvPicPr>
          <p:nvPr/>
        </p:nvPicPr>
        <p:blipFill>
          <a:blip r:embed="rId12"/>
          <a:stretch>
            <a:fillRect/>
          </a:stretch>
        </p:blipFill>
        <p:spPr>
          <a:xfrm>
            <a:off x="-12700" y="0"/>
            <a:ext cx="18300700" cy="10287000"/>
          </a:xfrm>
          <a:prstGeom prst="rect">
            <a:avLst/>
          </a:prstGeom>
          <a:noFill/>
          <a:ln w="9525">
            <a:noFill/>
          </a:ln>
        </p:spPr>
      </p:pic>
      <p:sp>
        <p:nvSpPr>
          <p:cNvPr id="1027" name="Rectangle 3"/>
          <p:cNvSpPr>
            <a:spLocks noGrp="1"/>
          </p:cNvSpPr>
          <p:nvPr>
            <p:ph type="title"/>
          </p:nvPr>
        </p:nvSpPr>
        <p:spPr>
          <a:xfrm>
            <a:off x="914400" y="285750"/>
            <a:ext cx="16459200" cy="873920"/>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914400" y="1762125"/>
            <a:ext cx="16459200" cy="74295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914400" y="9367838"/>
            <a:ext cx="4267200"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2100"/>
            </a:lvl1pPr>
          </a:lstStyle>
          <a:p>
            <a:fld id="{1D8BD707-D9CF-40AE-B4C6-C98DA3205C09}" type="datetimeFigureOut">
              <a:rPr lang="en-US" smtClean="0"/>
            </a:fld>
            <a:endParaRPr lang="en-US"/>
          </a:p>
        </p:txBody>
      </p:sp>
      <p:sp>
        <p:nvSpPr>
          <p:cNvPr id="1030" name="Rectangle 6"/>
          <p:cNvSpPr>
            <a:spLocks noGrp="1" noChangeArrowheads="1"/>
          </p:cNvSpPr>
          <p:nvPr>
            <p:ph type="ftr" sz="quarter" idx="3"/>
          </p:nvPr>
        </p:nvSpPr>
        <p:spPr bwMode="auto">
          <a:xfrm>
            <a:off x="6248400" y="9367838"/>
            <a:ext cx="5791200"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2100"/>
            </a:lvl1pPr>
          </a:lstStyle>
          <a:p>
            <a:endParaRPr lang="en-US"/>
          </a:p>
        </p:txBody>
      </p:sp>
      <p:sp>
        <p:nvSpPr>
          <p:cNvPr id="1031" name="Rectangle 7"/>
          <p:cNvSpPr>
            <a:spLocks noGrp="1" noChangeArrowheads="1"/>
          </p:cNvSpPr>
          <p:nvPr>
            <p:ph type="sldNum" sz="quarter" idx="4"/>
          </p:nvPr>
        </p:nvSpPr>
        <p:spPr bwMode="auto">
          <a:xfrm>
            <a:off x="13106400" y="9367838"/>
            <a:ext cx="4267200"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2100"/>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54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514350" indent="-514350" algn="l" rtl="0" fontAlgn="base">
        <a:spcBef>
          <a:spcPct val="30000"/>
        </a:spcBef>
        <a:spcAft>
          <a:spcPct val="0"/>
        </a:spcAft>
        <a:buChar char="•"/>
        <a:defRPr sz="4800" kern="1200">
          <a:solidFill>
            <a:schemeClr val="tx1"/>
          </a:solidFill>
          <a:latin typeface="+mn-lt"/>
          <a:ea typeface="+mn-ea"/>
          <a:cs typeface="+mn-cs"/>
        </a:defRPr>
      </a:lvl1pPr>
      <a:lvl2pPr marL="1114425" indent="-428625" algn="l" rtl="0" fontAlgn="base">
        <a:spcBef>
          <a:spcPct val="30000"/>
        </a:spcBef>
        <a:spcAft>
          <a:spcPct val="0"/>
        </a:spcAft>
        <a:buChar char="–"/>
        <a:defRPr sz="4200" kern="1200">
          <a:solidFill>
            <a:schemeClr val="tx1"/>
          </a:solidFill>
          <a:latin typeface="+mn-lt"/>
          <a:ea typeface="+mn-ea"/>
          <a:cs typeface="+mn-cs"/>
        </a:defRPr>
      </a:lvl2pPr>
      <a:lvl3pPr marL="1714500" indent="-342900" algn="l" rtl="0" fontAlgn="base">
        <a:spcBef>
          <a:spcPct val="30000"/>
        </a:spcBef>
        <a:spcAft>
          <a:spcPct val="0"/>
        </a:spcAft>
        <a:buChar char="•"/>
        <a:defRPr sz="3600" kern="1200">
          <a:solidFill>
            <a:schemeClr val="tx1"/>
          </a:solidFill>
          <a:latin typeface="+mn-lt"/>
          <a:ea typeface="+mn-ea"/>
          <a:cs typeface="+mn-cs"/>
        </a:defRPr>
      </a:lvl3pPr>
      <a:lvl4pPr marL="2400300" indent="-342900" algn="l" rtl="0" fontAlgn="base">
        <a:spcBef>
          <a:spcPct val="30000"/>
        </a:spcBef>
        <a:spcAft>
          <a:spcPct val="0"/>
        </a:spcAft>
        <a:buChar char="–"/>
        <a:defRPr sz="3000" kern="1200">
          <a:solidFill>
            <a:schemeClr val="tx1"/>
          </a:solidFill>
          <a:latin typeface="+mn-lt"/>
          <a:ea typeface="+mn-ea"/>
          <a:cs typeface="+mn-cs"/>
        </a:defRPr>
      </a:lvl4pPr>
      <a:lvl5pPr marL="3086100" indent="-342900" algn="l" rtl="0" fontAlgn="base">
        <a:spcBef>
          <a:spcPct val="30000"/>
        </a:spcBef>
        <a:spcAft>
          <a:spcPct val="0"/>
        </a:spcAft>
        <a:buChar char="»"/>
        <a:defRPr sz="30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3.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3.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3.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png"/><Relationship Id="rId1" Type="http://schemas.openxmlformats.org/officeDocument/2006/relationships/image" Target="../media/image3.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3.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3.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image" Target="../media/image3.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png"/><Relationship Id="rId1" Type="http://schemas.openxmlformats.org/officeDocument/2006/relationships/image" Target="../media/image3.jpe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3.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2.png"/><Relationship Id="rId1" Type="http://schemas.openxmlformats.org/officeDocument/2006/relationships/image" Target="../media/image3.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3.png"/><Relationship Id="rId1" Type="http://schemas.openxmlformats.org/officeDocument/2006/relationships/image" Target="../media/image3.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1000" y="1143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6666" b="-16666"/>
            </a:stretch>
          </a:blipFill>
        </p:spPr>
      </p:sp>
      <p:grpSp>
        <p:nvGrpSpPr>
          <p:cNvPr id="3" name="Group 3"/>
          <p:cNvGrpSpPr/>
          <p:nvPr/>
        </p:nvGrpSpPr>
        <p:grpSpPr>
          <a:xfrm>
            <a:off x="1829478" y="828403"/>
            <a:ext cx="2302648" cy="7358945"/>
            <a:chOff x="0" y="0"/>
            <a:chExt cx="606459" cy="1938158"/>
          </a:xfrm>
        </p:grpSpPr>
        <p:sp>
          <p:nvSpPr>
            <p:cNvPr id="4" name="Freeform 4"/>
            <p:cNvSpPr/>
            <p:nvPr/>
          </p:nvSpPr>
          <p:spPr>
            <a:xfrm>
              <a:off x="0" y="0"/>
              <a:ext cx="606459" cy="1938158"/>
            </a:xfrm>
            <a:custGeom>
              <a:avLst/>
              <a:gdLst/>
              <a:ahLst/>
              <a:cxnLst/>
              <a:rect l="l" t="t" r="r" b="b"/>
              <a:pathLst>
                <a:path w="606459" h="1938158">
                  <a:moveTo>
                    <a:pt x="171471" y="0"/>
                  </a:moveTo>
                  <a:lnTo>
                    <a:pt x="434987" y="0"/>
                  </a:lnTo>
                  <a:cubicBezTo>
                    <a:pt x="480464" y="0"/>
                    <a:pt x="524079" y="18066"/>
                    <a:pt x="556236" y="50223"/>
                  </a:cubicBezTo>
                  <a:cubicBezTo>
                    <a:pt x="588393" y="82380"/>
                    <a:pt x="606459" y="125994"/>
                    <a:pt x="606459" y="171471"/>
                  </a:cubicBezTo>
                  <a:lnTo>
                    <a:pt x="606459" y="1766687"/>
                  </a:lnTo>
                  <a:cubicBezTo>
                    <a:pt x="606459" y="1812164"/>
                    <a:pt x="588393" y="1855779"/>
                    <a:pt x="556236" y="1887936"/>
                  </a:cubicBezTo>
                  <a:cubicBezTo>
                    <a:pt x="524079" y="1920093"/>
                    <a:pt x="480464" y="1938158"/>
                    <a:pt x="434987" y="1938158"/>
                  </a:cubicBezTo>
                  <a:lnTo>
                    <a:pt x="171471" y="1938158"/>
                  </a:lnTo>
                  <a:cubicBezTo>
                    <a:pt x="76770" y="1938158"/>
                    <a:pt x="0" y="1861388"/>
                    <a:pt x="0" y="1766687"/>
                  </a:cubicBezTo>
                  <a:lnTo>
                    <a:pt x="0" y="171471"/>
                  </a:lnTo>
                  <a:cubicBezTo>
                    <a:pt x="0" y="125994"/>
                    <a:pt x="18066" y="82380"/>
                    <a:pt x="50223" y="50223"/>
                  </a:cubicBezTo>
                  <a:cubicBezTo>
                    <a:pt x="82380" y="18066"/>
                    <a:pt x="125994" y="0"/>
                    <a:pt x="171471" y="0"/>
                  </a:cubicBezTo>
                  <a:close/>
                </a:path>
              </a:pathLst>
            </a:custGeom>
            <a:solidFill>
              <a:srgbClr val="574874"/>
            </a:solidFill>
          </p:spPr>
        </p:sp>
        <p:sp>
          <p:nvSpPr>
            <p:cNvPr id="5" name="TextBox 5"/>
            <p:cNvSpPr txBox="1"/>
            <p:nvPr/>
          </p:nvSpPr>
          <p:spPr>
            <a:xfrm>
              <a:off x="0" y="-47625"/>
              <a:ext cx="606459" cy="1985783"/>
            </a:xfrm>
            <a:prstGeom prst="rect">
              <a:avLst/>
            </a:prstGeom>
          </p:spPr>
          <p:txBody>
            <a:bodyPr lIns="50800" tIns="50800" rIns="50800" bIns="50800" rtlCol="0" anchor="ctr"/>
            <a:lstStyle/>
            <a:p>
              <a:pPr algn="ctr">
                <a:lnSpc>
                  <a:spcPts val="2660"/>
                </a:lnSpc>
              </a:pPr>
            </a:p>
          </p:txBody>
        </p:sp>
      </p:grpSp>
      <p:sp>
        <p:nvSpPr>
          <p:cNvPr id="6" name="AutoShape 6"/>
          <p:cNvSpPr/>
          <p:nvPr/>
        </p:nvSpPr>
        <p:spPr>
          <a:xfrm>
            <a:off x="4451680" y="5029200"/>
            <a:ext cx="13204188" cy="38100"/>
          </a:xfrm>
          <a:prstGeom prst="line">
            <a:avLst/>
          </a:prstGeom>
          <a:ln w="76200" cap="flat">
            <a:solidFill>
              <a:srgbClr val="574874"/>
            </a:solidFill>
            <a:prstDash val="solid"/>
            <a:headEnd type="none" w="sm" len="sm"/>
            <a:tailEnd type="none" w="sm" len="sm"/>
          </a:ln>
        </p:spPr>
      </p:sp>
      <p:grpSp>
        <p:nvGrpSpPr>
          <p:cNvPr id="7" name="Group 7"/>
          <p:cNvGrpSpPr/>
          <p:nvPr/>
        </p:nvGrpSpPr>
        <p:grpSpPr>
          <a:xfrm>
            <a:off x="10063418" y="5049781"/>
            <a:ext cx="4823538" cy="4823538"/>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4874"/>
            </a:solidFill>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sp>
        <p:nvSpPr>
          <p:cNvPr id="10" name="TextBox 10"/>
          <p:cNvSpPr txBox="1"/>
          <p:nvPr/>
        </p:nvSpPr>
        <p:spPr>
          <a:xfrm>
            <a:off x="4451680" y="2471389"/>
            <a:ext cx="13671676" cy="2557811"/>
          </a:xfrm>
          <a:prstGeom prst="rect">
            <a:avLst/>
          </a:prstGeom>
        </p:spPr>
        <p:txBody>
          <a:bodyPr lIns="0" tIns="0" rIns="0" bIns="0" rtlCol="0" anchor="t">
            <a:spAutoFit/>
          </a:bodyPr>
          <a:lstStyle/>
          <a:p>
            <a:pPr algn="l">
              <a:lnSpc>
                <a:spcPts val="10310"/>
              </a:lnSpc>
            </a:pPr>
            <a:r>
              <a:rPr lang="en-US" sz="7365" dirty="0">
                <a:solidFill>
                  <a:srgbClr val="000000"/>
                </a:solidFill>
                <a:latin typeface="League Spartan" panose="00000800000000000000"/>
                <a:ea typeface="League Spartan" panose="00000800000000000000"/>
                <a:cs typeface="League Spartan" panose="00000800000000000000"/>
                <a:sym typeface="League Spartan" panose="00000800000000000000"/>
              </a:rPr>
              <a:t>BOOK RECOMMENDATION</a:t>
            </a:r>
            <a:endParaRPr lang="en-US" sz="7365" dirty="0">
              <a:solidFill>
                <a:srgbClr val="000000"/>
              </a:solidFill>
              <a:latin typeface="League Spartan" panose="00000800000000000000"/>
              <a:ea typeface="League Spartan" panose="00000800000000000000"/>
              <a:cs typeface="League Spartan" panose="00000800000000000000"/>
              <a:sym typeface="League Spartan" panose="00000800000000000000"/>
            </a:endParaRPr>
          </a:p>
          <a:p>
            <a:pPr algn="l">
              <a:lnSpc>
                <a:spcPts val="10310"/>
              </a:lnSpc>
            </a:pPr>
            <a:r>
              <a:rPr lang="en-US" sz="7365" dirty="0">
                <a:solidFill>
                  <a:srgbClr val="000000"/>
                </a:solidFill>
                <a:latin typeface="League Spartan" panose="00000800000000000000"/>
                <a:ea typeface="League Spartan" panose="00000800000000000000"/>
                <a:cs typeface="League Spartan" panose="00000800000000000000"/>
                <a:sym typeface="League Spartan" panose="00000800000000000000"/>
              </a:rPr>
              <a:t>SYSTEM</a:t>
            </a:r>
            <a:endParaRPr lang="en-US" sz="7365" dirty="0">
              <a:solidFill>
                <a:srgbClr val="000000"/>
              </a:solidFill>
              <a:latin typeface="League Spartan" panose="00000800000000000000"/>
              <a:ea typeface="League Spartan" panose="00000800000000000000"/>
              <a:cs typeface="League Spartan" panose="00000800000000000000"/>
              <a:sym typeface="League Spartan" panose="00000800000000000000"/>
            </a:endParaRPr>
          </a:p>
        </p:txBody>
      </p:sp>
      <p:sp>
        <p:nvSpPr>
          <p:cNvPr id="11" name="TextBox 11"/>
          <p:cNvSpPr txBox="1"/>
          <p:nvPr/>
        </p:nvSpPr>
        <p:spPr>
          <a:xfrm>
            <a:off x="4699681" y="1432931"/>
            <a:ext cx="3843113" cy="973455"/>
          </a:xfrm>
          <a:prstGeom prst="rect">
            <a:avLst/>
          </a:prstGeom>
        </p:spPr>
        <p:txBody>
          <a:bodyPr lIns="0" tIns="0" rIns="0" bIns="0" rtlCol="0" anchor="t">
            <a:spAutoFit/>
          </a:bodyPr>
          <a:lstStyle/>
          <a:p>
            <a:pPr algn="l">
              <a:lnSpc>
                <a:spcPts val="7595"/>
              </a:lnSpc>
            </a:pPr>
            <a:r>
              <a:rPr lang="en-US" sz="9600" dirty="0">
                <a:solidFill>
                  <a:srgbClr val="7030A0"/>
                </a:solidFill>
                <a:latin typeface="League Spartan" panose="00000800000000000000"/>
                <a:ea typeface="League Spartan" panose="00000800000000000000"/>
                <a:cs typeface="League Spartan" panose="00000800000000000000"/>
                <a:sym typeface="Lato" panose="020F0502020204030203"/>
              </a:rPr>
              <a:t>P-454</a:t>
            </a:r>
            <a:endParaRPr lang="en-US" sz="9600" dirty="0">
              <a:solidFill>
                <a:srgbClr val="7030A0"/>
              </a:solidFill>
              <a:latin typeface="League Spartan" panose="00000800000000000000"/>
              <a:ea typeface="League Spartan" panose="00000800000000000000"/>
              <a:cs typeface="League Spartan" panose="00000800000000000000"/>
              <a:sym typeface="Lato" panose="020F0502020204030203"/>
            </a:endParaRPr>
          </a:p>
        </p:txBody>
      </p:sp>
      <p:sp>
        <p:nvSpPr>
          <p:cNvPr id="12" name="TextBox 12"/>
          <p:cNvSpPr txBox="1"/>
          <p:nvPr/>
        </p:nvSpPr>
        <p:spPr>
          <a:xfrm>
            <a:off x="4547281" y="5290294"/>
            <a:ext cx="8159121" cy="3033331"/>
          </a:xfrm>
          <a:prstGeom prst="rect">
            <a:avLst/>
          </a:prstGeom>
        </p:spPr>
        <p:txBody>
          <a:bodyPr lIns="0" tIns="0" rIns="0" bIns="0" rtlCol="0" anchor="t">
            <a:spAutoFit/>
          </a:bodyPr>
          <a:lstStyle/>
          <a:p>
            <a:pPr algn="l">
              <a:lnSpc>
                <a:spcPts val="4025"/>
              </a:lnSpc>
              <a:spcBef>
                <a:spcPct val="0"/>
              </a:spcBef>
            </a:pPr>
            <a:r>
              <a:rPr lang="en-US" sz="2875" b="1" i="1" dirty="0">
                <a:solidFill>
                  <a:srgbClr val="000000"/>
                </a:solidFill>
                <a:latin typeface="Cambria" panose="02040503050406030204" pitchFamily="18" charset="0"/>
                <a:ea typeface="Cambria" panose="02040503050406030204" pitchFamily="18" charset="0"/>
                <a:cs typeface="Poppins" panose="00000500000000000000"/>
                <a:sym typeface="Poppins" panose="00000500000000000000"/>
              </a:rPr>
              <a:t>Group members</a:t>
            </a:r>
            <a:r>
              <a:rPr lang="en-US" sz="2875" dirty="0">
                <a:solidFill>
                  <a:srgbClr val="000000"/>
                </a:solidFill>
                <a:latin typeface="Cambria" panose="02040503050406030204" pitchFamily="18" charset="0"/>
                <a:ea typeface="Cambria" panose="02040503050406030204" pitchFamily="18" charset="0"/>
                <a:cs typeface="Poppins" panose="00000500000000000000"/>
                <a:sym typeface="Poppins" panose="00000500000000000000"/>
              </a:rPr>
              <a:t>:</a:t>
            </a:r>
            <a:endParaRPr lang="en-US" sz="2875" dirty="0">
              <a:solidFill>
                <a:srgbClr val="000000"/>
              </a:solidFill>
              <a:latin typeface="Cambria" panose="02040503050406030204" pitchFamily="18" charset="0"/>
              <a:ea typeface="Cambria" panose="02040503050406030204" pitchFamily="18" charset="0"/>
              <a:cs typeface="Poppins" panose="00000500000000000000"/>
              <a:sym typeface="Poppins" panose="00000500000000000000"/>
            </a:endParaRPr>
          </a:p>
          <a:p>
            <a:pPr algn="l">
              <a:lnSpc>
                <a:spcPts val="4025"/>
              </a:lnSpc>
              <a:spcBef>
                <a:spcPct val="0"/>
              </a:spcBef>
            </a:pPr>
            <a:endParaRPr lang="en-US" sz="2875" dirty="0">
              <a:solidFill>
                <a:srgbClr val="000000"/>
              </a:solidFill>
              <a:latin typeface="Cambria" panose="02040503050406030204" pitchFamily="18" charset="0"/>
              <a:ea typeface="Cambria" panose="02040503050406030204" pitchFamily="18" charset="0"/>
              <a:cs typeface="Poppins" panose="00000500000000000000"/>
              <a:sym typeface="Poppins" panose="00000500000000000000"/>
            </a:endParaRPr>
          </a:p>
          <a:p>
            <a:pPr>
              <a:lnSpc>
                <a:spcPts val="4025"/>
              </a:lnSpc>
              <a:spcBef>
                <a:spcPct val="0"/>
              </a:spcBef>
            </a:pPr>
            <a:r>
              <a:rPr lang="en-US" sz="2875" dirty="0">
                <a:solidFill>
                  <a:srgbClr val="000000"/>
                </a:solidFill>
                <a:latin typeface="Cambria" panose="02040503050406030204" pitchFamily="18" charset="0"/>
                <a:ea typeface="Cambria" panose="02040503050406030204" pitchFamily="18" charset="0"/>
                <a:cs typeface="Poppins" panose="00000500000000000000"/>
                <a:sym typeface="Poppins" panose="00000500000000000000"/>
              </a:rPr>
              <a:t>CHETAN SHAMRAO KOPARE</a:t>
            </a:r>
            <a:endParaRPr lang="en-US" sz="2875" dirty="0">
              <a:solidFill>
                <a:srgbClr val="000000"/>
              </a:solidFill>
              <a:latin typeface="Cambria" panose="02040503050406030204" pitchFamily="18" charset="0"/>
              <a:ea typeface="Cambria" panose="02040503050406030204" pitchFamily="18" charset="0"/>
              <a:cs typeface="Poppins" panose="00000500000000000000"/>
              <a:sym typeface="Poppins" panose="00000500000000000000"/>
            </a:endParaRPr>
          </a:p>
          <a:p>
            <a:pPr>
              <a:lnSpc>
                <a:spcPts val="4025"/>
              </a:lnSpc>
              <a:spcBef>
                <a:spcPct val="0"/>
              </a:spcBef>
            </a:pPr>
            <a:r>
              <a:rPr lang="en-US" sz="2875" dirty="0">
                <a:solidFill>
                  <a:srgbClr val="000000"/>
                </a:solidFill>
                <a:latin typeface="Cambria" panose="02040503050406030204" pitchFamily="18" charset="0"/>
                <a:ea typeface="Cambria" panose="02040503050406030204" pitchFamily="18" charset="0"/>
                <a:cs typeface="Poppins" panose="00000500000000000000"/>
                <a:sym typeface="Poppins" panose="00000500000000000000"/>
              </a:rPr>
              <a:t>NAMITHA KUMARI</a:t>
            </a:r>
            <a:endParaRPr lang="en-US" sz="2875" dirty="0">
              <a:solidFill>
                <a:srgbClr val="000000"/>
              </a:solidFill>
              <a:latin typeface="Cambria" panose="02040503050406030204" pitchFamily="18" charset="0"/>
              <a:ea typeface="Cambria" panose="02040503050406030204" pitchFamily="18" charset="0"/>
              <a:cs typeface="Poppins" panose="00000500000000000000"/>
              <a:sym typeface="Poppins" panose="00000500000000000000"/>
            </a:endParaRPr>
          </a:p>
          <a:p>
            <a:pPr>
              <a:lnSpc>
                <a:spcPts val="4025"/>
              </a:lnSpc>
              <a:spcBef>
                <a:spcPct val="0"/>
              </a:spcBef>
            </a:pPr>
            <a:r>
              <a:rPr lang="en-US" sz="2875" dirty="0">
                <a:solidFill>
                  <a:srgbClr val="000000"/>
                </a:solidFill>
                <a:latin typeface="Cambria" panose="02040503050406030204" pitchFamily="18" charset="0"/>
                <a:ea typeface="Cambria" panose="02040503050406030204" pitchFamily="18" charset="0"/>
                <a:cs typeface="Poppins" panose="00000500000000000000"/>
                <a:sym typeface="Poppins" panose="00000500000000000000"/>
              </a:rPr>
              <a:t>PRANJAL SHOBHNATH YADAV</a:t>
            </a:r>
            <a:endParaRPr lang="en-US" sz="2875" dirty="0">
              <a:solidFill>
                <a:srgbClr val="000000"/>
              </a:solidFill>
              <a:latin typeface="Cambria" panose="02040503050406030204" pitchFamily="18" charset="0"/>
              <a:ea typeface="Cambria" panose="02040503050406030204" pitchFamily="18" charset="0"/>
              <a:cs typeface="Poppins" panose="00000500000000000000"/>
              <a:sym typeface="Poppins" panose="00000500000000000000"/>
            </a:endParaRPr>
          </a:p>
          <a:p>
            <a:pPr algn="l">
              <a:lnSpc>
                <a:spcPts val="4025"/>
              </a:lnSpc>
              <a:spcBef>
                <a:spcPct val="0"/>
              </a:spcBef>
            </a:pPr>
            <a:r>
              <a:rPr lang="en-US" sz="2875" dirty="0">
                <a:solidFill>
                  <a:srgbClr val="000000"/>
                </a:solidFill>
                <a:latin typeface="Cambria" panose="02040503050406030204" pitchFamily="18" charset="0"/>
                <a:ea typeface="Cambria" panose="02040503050406030204" pitchFamily="18" charset="0"/>
                <a:cs typeface="Poppins" panose="00000500000000000000"/>
                <a:sym typeface="Poppins" panose="00000500000000000000"/>
              </a:rPr>
              <a:t>SURENDRA KUMAR ABALUR</a:t>
            </a:r>
            <a:endParaRPr lang="en-US" sz="2875" dirty="0">
              <a:solidFill>
                <a:srgbClr val="000000"/>
              </a:solidFill>
              <a:latin typeface="Cambria" panose="02040503050406030204" pitchFamily="18" charset="0"/>
              <a:ea typeface="Cambria" panose="02040503050406030204" pitchFamily="18" charset="0"/>
              <a:cs typeface="Poppins" panose="00000500000000000000"/>
              <a:sym typeface="Poppins" panose="00000500000000000000"/>
            </a:endParaRPr>
          </a:p>
        </p:txBody>
      </p:sp>
      <p:grpSp>
        <p:nvGrpSpPr>
          <p:cNvPr id="13" name="Group 13"/>
          <p:cNvGrpSpPr/>
          <p:nvPr/>
        </p:nvGrpSpPr>
        <p:grpSpPr>
          <a:xfrm>
            <a:off x="13035257" y="5025351"/>
            <a:ext cx="4823538" cy="4823538"/>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72941"/>
              </a:srgbClr>
            </a:solidFill>
          </p:spPr>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6666" b="-16666"/>
            </a:stretch>
          </a:blipFill>
        </p:spPr>
      </p:sp>
      <p:grpSp>
        <p:nvGrpSpPr>
          <p:cNvPr id="4" name="Group 4"/>
          <p:cNvGrpSpPr/>
          <p:nvPr/>
        </p:nvGrpSpPr>
        <p:grpSpPr>
          <a:xfrm>
            <a:off x="1107009" y="1028700"/>
            <a:ext cx="65878" cy="1026835"/>
            <a:chOff x="0" y="0"/>
            <a:chExt cx="17351" cy="270442"/>
          </a:xfrm>
        </p:grpSpPr>
        <p:sp>
          <p:nvSpPr>
            <p:cNvPr id="5" name="Freeform 5"/>
            <p:cNvSpPr/>
            <p:nvPr/>
          </p:nvSpPr>
          <p:spPr>
            <a:xfrm>
              <a:off x="0" y="0"/>
              <a:ext cx="17351" cy="270442"/>
            </a:xfrm>
            <a:custGeom>
              <a:avLst/>
              <a:gdLst/>
              <a:ahLst/>
              <a:cxnLst/>
              <a:rect l="l" t="t" r="r" b="b"/>
              <a:pathLst>
                <a:path w="17351" h="270442">
                  <a:moveTo>
                    <a:pt x="0" y="0"/>
                  </a:moveTo>
                  <a:lnTo>
                    <a:pt x="17351" y="0"/>
                  </a:lnTo>
                  <a:lnTo>
                    <a:pt x="17351" y="270442"/>
                  </a:lnTo>
                  <a:lnTo>
                    <a:pt x="0" y="270442"/>
                  </a:lnTo>
                  <a:close/>
                </a:path>
              </a:pathLst>
            </a:custGeom>
            <a:solidFill>
              <a:srgbClr val="574874"/>
            </a:solidFill>
          </p:spPr>
        </p:sp>
        <p:sp>
          <p:nvSpPr>
            <p:cNvPr id="6" name="TextBox 6"/>
            <p:cNvSpPr txBox="1"/>
            <p:nvPr/>
          </p:nvSpPr>
          <p:spPr>
            <a:xfrm>
              <a:off x="0" y="-47625"/>
              <a:ext cx="17351" cy="318067"/>
            </a:xfrm>
            <a:prstGeom prst="rect">
              <a:avLst/>
            </a:prstGeom>
          </p:spPr>
          <p:txBody>
            <a:bodyPr lIns="50800" tIns="50800" rIns="50800" bIns="50800" rtlCol="0" anchor="ctr"/>
            <a:lstStyle/>
            <a:p>
              <a:pPr algn="ctr">
                <a:lnSpc>
                  <a:spcPts val="2660"/>
                </a:lnSpc>
              </a:pPr>
            </a:p>
          </p:txBody>
        </p:sp>
      </p:grpSp>
      <p:sp>
        <p:nvSpPr>
          <p:cNvPr id="7" name="TextBox 7"/>
          <p:cNvSpPr txBox="1"/>
          <p:nvPr/>
        </p:nvSpPr>
        <p:spPr>
          <a:xfrm>
            <a:off x="1481599" y="982934"/>
            <a:ext cx="12310601" cy="897682"/>
          </a:xfrm>
          <a:prstGeom prst="rect">
            <a:avLst/>
          </a:prstGeom>
        </p:spPr>
        <p:txBody>
          <a:bodyPr wrap="square" lIns="0" tIns="0" rIns="0" bIns="0" rtlCol="0" anchor="t">
            <a:spAutoFit/>
          </a:bodyPr>
          <a:lstStyle/>
          <a:p>
            <a:pPr algn="l">
              <a:lnSpc>
                <a:spcPts val="7000"/>
              </a:lnSpc>
            </a:pPr>
            <a:r>
              <a:rPr lang="en-US" sz="6500" dirty="0">
                <a:solidFill>
                  <a:srgbClr val="000000"/>
                </a:solidFill>
                <a:latin typeface="League Spartan" panose="00000800000000000000"/>
                <a:ea typeface="League Spartan" panose="00000800000000000000"/>
                <a:cs typeface="League Spartan" panose="00000800000000000000"/>
                <a:sym typeface="League Spartan" panose="00000800000000000000"/>
              </a:rPr>
              <a:t>BAR CHART DISTRIBUTION</a:t>
            </a:r>
            <a:endParaRPr lang="en-US" sz="6500" dirty="0">
              <a:solidFill>
                <a:srgbClr val="000000"/>
              </a:solidFill>
              <a:latin typeface="League Spartan" panose="00000800000000000000"/>
              <a:ea typeface="League Spartan" panose="00000800000000000000"/>
              <a:cs typeface="League Spartan" panose="00000800000000000000"/>
              <a:sym typeface="League Spartan" panose="00000800000000000000"/>
            </a:endParaRPr>
          </a:p>
        </p:txBody>
      </p:sp>
      <p:sp>
        <p:nvSpPr>
          <p:cNvPr id="8" name="Freeform 8"/>
          <p:cNvSpPr/>
          <p:nvPr/>
        </p:nvSpPr>
        <p:spPr>
          <a:xfrm>
            <a:off x="1066800" y="4305255"/>
            <a:ext cx="6553200" cy="5180375"/>
          </a:xfrm>
          <a:custGeom>
            <a:avLst/>
            <a:gdLst/>
            <a:ahLst/>
            <a:cxnLst/>
            <a:rect l="l" t="t" r="r" b="b"/>
            <a:pathLst>
              <a:path w="5321342" h="4360437">
                <a:moveTo>
                  <a:pt x="0" y="0"/>
                </a:moveTo>
                <a:lnTo>
                  <a:pt x="5321342" y="0"/>
                </a:lnTo>
                <a:lnTo>
                  <a:pt x="5321342" y="4360437"/>
                </a:lnTo>
                <a:lnTo>
                  <a:pt x="0" y="4360437"/>
                </a:lnTo>
                <a:lnTo>
                  <a:pt x="0" y="0"/>
                </a:lnTo>
                <a:close/>
              </a:path>
            </a:pathLst>
          </a:custGeom>
          <a:blipFill>
            <a:blip r:embed="rId2"/>
            <a:stretch>
              <a:fillRect t="-777" b="-8390"/>
            </a:stretch>
          </a:blipFill>
        </p:spPr>
      </p:sp>
      <p:sp>
        <p:nvSpPr>
          <p:cNvPr id="9" name="Freeform 9"/>
          <p:cNvSpPr/>
          <p:nvPr/>
        </p:nvSpPr>
        <p:spPr>
          <a:xfrm>
            <a:off x="8649970" y="4152855"/>
            <a:ext cx="7696200" cy="5180375"/>
          </a:xfrm>
          <a:custGeom>
            <a:avLst/>
            <a:gdLst/>
            <a:ahLst/>
            <a:cxnLst/>
            <a:rect l="l" t="t" r="r" b="b"/>
            <a:pathLst>
              <a:path w="5718771" h="4517541">
                <a:moveTo>
                  <a:pt x="0" y="0"/>
                </a:moveTo>
                <a:lnTo>
                  <a:pt x="5718771" y="0"/>
                </a:lnTo>
                <a:lnTo>
                  <a:pt x="5718771" y="4517541"/>
                </a:lnTo>
                <a:lnTo>
                  <a:pt x="0" y="4517541"/>
                </a:lnTo>
                <a:lnTo>
                  <a:pt x="0" y="0"/>
                </a:lnTo>
                <a:close/>
              </a:path>
            </a:pathLst>
          </a:custGeom>
          <a:blipFill>
            <a:blip r:embed="rId3"/>
            <a:stretch>
              <a:fillRect l="-2001" t="-827" b="-827"/>
            </a:stretch>
          </a:blipFill>
        </p:spPr>
      </p:sp>
      <p:sp>
        <p:nvSpPr>
          <p:cNvPr id="10" name="TextBox 10"/>
          <p:cNvSpPr txBox="1"/>
          <p:nvPr/>
        </p:nvSpPr>
        <p:spPr>
          <a:xfrm>
            <a:off x="1481455" y="2023745"/>
            <a:ext cx="7177405" cy="2038350"/>
          </a:xfrm>
          <a:prstGeom prst="rect">
            <a:avLst/>
          </a:prstGeom>
        </p:spPr>
        <p:txBody>
          <a:bodyPr lIns="0" tIns="0" rIns="0" bIns="0" rtlCol="0" anchor="t">
            <a:noAutofit/>
          </a:bodyPr>
          <a:lstStyle/>
          <a:p>
            <a:pPr algn="l">
              <a:lnSpc>
                <a:spcPts val="2800"/>
              </a:lnSpc>
            </a:pPr>
            <a:r>
              <a:rPr lang="en-US" altLang="en-US" sz="3600" b="1" dirty="0">
                <a:solidFill>
                  <a:srgbClr val="000000"/>
                </a:solidFill>
                <a:ea typeface="League Spartan" panose="00000800000000000000"/>
                <a:cs typeface="+mn-lt"/>
                <a:sym typeface="League Spartan" panose="00000800000000000000"/>
              </a:rPr>
              <a:t>Top 10 Authors by Ratings</a:t>
            </a:r>
            <a:endParaRPr lang="en-US" altLang="en-US" sz="3600" b="1" dirty="0">
              <a:solidFill>
                <a:srgbClr val="000000"/>
              </a:solidFill>
              <a:ea typeface="League Spartan" panose="00000800000000000000"/>
              <a:cs typeface="+mn-lt"/>
              <a:sym typeface="League Spartan" panose="00000800000000000000"/>
            </a:endParaRPr>
          </a:p>
          <a:p>
            <a:pPr algn="l">
              <a:lnSpc>
                <a:spcPts val="2800"/>
              </a:lnSpc>
            </a:pPr>
            <a:endParaRPr lang="en-US" altLang="en-US" sz="2800" dirty="0">
              <a:solidFill>
                <a:srgbClr val="000000"/>
              </a:solidFill>
              <a:ea typeface="League Spartan" panose="00000800000000000000"/>
              <a:cs typeface="+mn-lt"/>
              <a:sym typeface="League Spartan" panose="00000800000000000000"/>
            </a:endParaRPr>
          </a:p>
          <a:p>
            <a:pPr algn="l">
              <a:lnSpc>
                <a:spcPts val="2800"/>
              </a:lnSpc>
            </a:pPr>
            <a:r>
              <a:rPr lang="en-US" altLang="en-US" sz="2800" dirty="0">
                <a:solidFill>
                  <a:srgbClr val="000000"/>
                </a:solidFill>
                <a:ea typeface="League Spartan" panose="00000800000000000000"/>
                <a:cs typeface="+mn-lt"/>
                <a:sym typeface="League Spartan" panose="00000800000000000000"/>
              </a:rPr>
              <a:t>The chart highlights the top 10 authors with the highest average book ratings, indicating their popularity and critical acclaim among readers.</a:t>
            </a:r>
            <a:endParaRPr lang="en-US" altLang="en-US" sz="2800" dirty="0">
              <a:solidFill>
                <a:srgbClr val="000000"/>
              </a:solidFill>
              <a:ea typeface="League Spartan" panose="00000800000000000000"/>
              <a:cs typeface="+mn-lt"/>
              <a:sym typeface="League Spartan" panose="00000800000000000000"/>
            </a:endParaRPr>
          </a:p>
        </p:txBody>
      </p:sp>
      <p:sp>
        <p:nvSpPr>
          <p:cNvPr id="11" name="TextBox 11"/>
          <p:cNvSpPr txBox="1"/>
          <p:nvPr/>
        </p:nvSpPr>
        <p:spPr>
          <a:xfrm>
            <a:off x="9469755" y="1901825"/>
            <a:ext cx="7843520" cy="3241675"/>
          </a:xfrm>
          <a:prstGeom prst="rect">
            <a:avLst/>
          </a:prstGeom>
        </p:spPr>
        <p:txBody>
          <a:bodyPr lIns="0" tIns="0" rIns="0" bIns="0" rtlCol="0" anchor="t">
            <a:noAutofit/>
          </a:bodyPr>
          <a:lstStyle/>
          <a:p>
            <a:pPr algn="l">
              <a:lnSpc>
                <a:spcPts val="2800"/>
              </a:lnSpc>
            </a:pPr>
            <a:r>
              <a:rPr lang="en-US" altLang="en-US" sz="3200" b="1" dirty="0">
                <a:solidFill>
                  <a:srgbClr val="000000"/>
                </a:solidFill>
                <a:latin typeface="+mn-ea"/>
                <a:ea typeface="League Spartan" panose="00000800000000000000"/>
                <a:cs typeface="+mn-ea"/>
                <a:sym typeface="League Spartan" panose="00000800000000000000"/>
              </a:rPr>
              <a:t>Books Ratings Distribution</a:t>
            </a:r>
            <a:endParaRPr lang="en-US" altLang="en-US" sz="3200" b="1" dirty="0">
              <a:solidFill>
                <a:srgbClr val="000000"/>
              </a:solidFill>
              <a:latin typeface="+mn-ea"/>
              <a:ea typeface="League Spartan" panose="00000800000000000000"/>
              <a:cs typeface="+mn-ea"/>
              <a:sym typeface="League Spartan" panose="00000800000000000000"/>
            </a:endParaRPr>
          </a:p>
          <a:p>
            <a:pPr algn="l">
              <a:lnSpc>
                <a:spcPts val="2800"/>
              </a:lnSpc>
            </a:pPr>
            <a:endParaRPr lang="en-US" altLang="en-US" sz="2000" dirty="0">
              <a:solidFill>
                <a:srgbClr val="000000"/>
              </a:solidFill>
              <a:latin typeface="+mn-ea"/>
              <a:ea typeface="League Spartan" panose="00000800000000000000"/>
              <a:cs typeface="+mn-ea"/>
              <a:sym typeface="League Spartan" panose="00000800000000000000"/>
            </a:endParaRPr>
          </a:p>
          <a:p>
            <a:pPr algn="l">
              <a:lnSpc>
                <a:spcPts val="2800"/>
              </a:lnSpc>
            </a:pPr>
            <a:r>
              <a:rPr lang="en-US" altLang="en-US" sz="2800" dirty="0">
                <a:solidFill>
                  <a:srgbClr val="000000"/>
                </a:solidFill>
                <a:latin typeface="+mn-ea"/>
                <a:ea typeface="League Spartan" panose="00000800000000000000"/>
                <a:cs typeface="+mn-ea"/>
                <a:sym typeface="League Spartan" panose="00000800000000000000"/>
              </a:rPr>
              <a:t>This chart shows the distribution of book ratings, providing insights into the overall quality and popularity of the books in the dataset.</a:t>
            </a:r>
            <a:endParaRPr lang="en-US" altLang="en-US" sz="2800" dirty="0">
              <a:solidFill>
                <a:srgbClr val="000000"/>
              </a:solidFill>
              <a:latin typeface="+mn-ea"/>
              <a:ea typeface="League Spartan" panose="00000800000000000000"/>
              <a:cs typeface="+mn-ea"/>
              <a:sym typeface="League Spartan" panose="0000080000000000000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320" y="-762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6666" b="-16666"/>
            </a:stretch>
          </a:blipFill>
        </p:spPr>
      </p:sp>
      <p:sp>
        <p:nvSpPr>
          <p:cNvPr id="3" name="AutoShape 3"/>
          <p:cNvSpPr/>
          <p:nvPr/>
        </p:nvSpPr>
        <p:spPr>
          <a:xfrm>
            <a:off x="1107009" y="2737313"/>
            <a:ext cx="5049618" cy="0"/>
          </a:xfrm>
          <a:prstGeom prst="line">
            <a:avLst/>
          </a:prstGeom>
          <a:ln w="76200" cap="flat">
            <a:solidFill>
              <a:srgbClr val="574874"/>
            </a:solidFill>
            <a:prstDash val="solid"/>
            <a:headEnd type="none" w="sm" len="sm"/>
            <a:tailEnd type="none" w="sm" len="sm"/>
          </a:ln>
        </p:spPr>
      </p:sp>
      <p:grpSp>
        <p:nvGrpSpPr>
          <p:cNvPr id="4" name="Group 4"/>
          <p:cNvGrpSpPr/>
          <p:nvPr/>
        </p:nvGrpSpPr>
        <p:grpSpPr>
          <a:xfrm>
            <a:off x="1107009" y="1028700"/>
            <a:ext cx="65878" cy="1026835"/>
            <a:chOff x="0" y="0"/>
            <a:chExt cx="17351" cy="270442"/>
          </a:xfrm>
        </p:grpSpPr>
        <p:sp>
          <p:nvSpPr>
            <p:cNvPr id="5" name="Freeform 5"/>
            <p:cNvSpPr/>
            <p:nvPr/>
          </p:nvSpPr>
          <p:spPr>
            <a:xfrm>
              <a:off x="0" y="0"/>
              <a:ext cx="17351" cy="270442"/>
            </a:xfrm>
            <a:custGeom>
              <a:avLst/>
              <a:gdLst/>
              <a:ahLst/>
              <a:cxnLst/>
              <a:rect l="l" t="t" r="r" b="b"/>
              <a:pathLst>
                <a:path w="17351" h="270442">
                  <a:moveTo>
                    <a:pt x="0" y="0"/>
                  </a:moveTo>
                  <a:lnTo>
                    <a:pt x="17351" y="0"/>
                  </a:lnTo>
                  <a:lnTo>
                    <a:pt x="17351" y="270442"/>
                  </a:lnTo>
                  <a:lnTo>
                    <a:pt x="0" y="270442"/>
                  </a:lnTo>
                  <a:close/>
                </a:path>
              </a:pathLst>
            </a:custGeom>
            <a:solidFill>
              <a:srgbClr val="574874"/>
            </a:solidFill>
          </p:spPr>
        </p:sp>
        <p:sp>
          <p:nvSpPr>
            <p:cNvPr id="6" name="TextBox 6"/>
            <p:cNvSpPr txBox="1"/>
            <p:nvPr/>
          </p:nvSpPr>
          <p:spPr>
            <a:xfrm>
              <a:off x="0" y="-47625"/>
              <a:ext cx="17351" cy="318067"/>
            </a:xfrm>
            <a:prstGeom prst="rect">
              <a:avLst/>
            </a:prstGeom>
          </p:spPr>
          <p:txBody>
            <a:bodyPr lIns="50800" tIns="50800" rIns="50800" bIns="50800" rtlCol="0" anchor="ctr"/>
            <a:lstStyle/>
            <a:p>
              <a:pPr algn="ctr">
                <a:lnSpc>
                  <a:spcPts val="2660"/>
                </a:lnSpc>
              </a:pPr>
            </a:p>
          </p:txBody>
        </p:sp>
      </p:grpSp>
      <p:sp>
        <p:nvSpPr>
          <p:cNvPr id="7" name="Freeform 7"/>
          <p:cNvSpPr/>
          <p:nvPr/>
        </p:nvSpPr>
        <p:spPr>
          <a:xfrm>
            <a:off x="7395864" y="2325432"/>
            <a:ext cx="10434936" cy="6247068"/>
          </a:xfrm>
          <a:custGeom>
            <a:avLst/>
            <a:gdLst/>
            <a:ahLst/>
            <a:cxnLst/>
            <a:rect l="l" t="t" r="r" b="b"/>
            <a:pathLst>
              <a:path w="8917234" h="5796202">
                <a:moveTo>
                  <a:pt x="0" y="0"/>
                </a:moveTo>
                <a:lnTo>
                  <a:pt x="8917234" y="0"/>
                </a:lnTo>
                <a:lnTo>
                  <a:pt x="8917234" y="5796202"/>
                </a:lnTo>
                <a:lnTo>
                  <a:pt x="0" y="5796202"/>
                </a:lnTo>
                <a:lnTo>
                  <a:pt x="0" y="0"/>
                </a:lnTo>
                <a:close/>
              </a:path>
            </a:pathLst>
          </a:custGeom>
          <a:blipFill>
            <a:blip r:embed="rId2"/>
            <a:stretch>
              <a:fillRect/>
            </a:stretch>
          </a:blipFill>
        </p:spPr>
      </p:sp>
      <p:sp>
        <p:nvSpPr>
          <p:cNvPr id="8" name="TextBox 8"/>
          <p:cNvSpPr txBox="1"/>
          <p:nvPr/>
        </p:nvSpPr>
        <p:spPr>
          <a:xfrm>
            <a:off x="1028700" y="3030951"/>
            <a:ext cx="6367164" cy="6668739"/>
          </a:xfrm>
          <a:prstGeom prst="rect">
            <a:avLst/>
          </a:prstGeom>
        </p:spPr>
        <p:txBody>
          <a:bodyPr lIns="0" tIns="0" rIns="0" bIns="0" rtlCol="0" anchor="t">
            <a:spAutoFit/>
          </a:bodyPr>
          <a:lstStyle/>
          <a:p>
            <a:pPr algn="l">
              <a:lnSpc>
                <a:spcPts val="3140"/>
              </a:lnSpc>
            </a:pPr>
            <a:r>
              <a:rPr lang="en-US" sz="2245">
                <a:solidFill>
                  <a:srgbClr val="000000"/>
                </a:solidFill>
                <a:latin typeface="Poppins" panose="00000500000000000000"/>
                <a:ea typeface="Poppins" panose="00000500000000000000"/>
                <a:cs typeface="Poppins" panose="00000500000000000000"/>
                <a:sym typeface="Poppins" panose="00000500000000000000"/>
              </a:rPr>
              <a:t>Insights from the Scatter Plot:</a:t>
            </a:r>
            <a:endParaRPr lang="en-US" sz="2245">
              <a:solidFill>
                <a:srgbClr val="000000"/>
              </a:solidFill>
              <a:latin typeface="Poppins" panose="00000500000000000000"/>
              <a:ea typeface="Poppins" panose="00000500000000000000"/>
              <a:cs typeface="Poppins" panose="00000500000000000000"/>
              <a:sym typeface="Poppins" panose="00000500000000000000"/>
            </a:endParaRPr>
          </a:p>
          <a:p>
            <a:pPr marL="484505" lvl="1" indent="-241935" algn="l">
              <a:lnSpc>
                <a:spcPts val="3140"/>
              </a:lnSpc>
              <a:buFont typeface="Arial" panose="020B0604020202020204"/>
              <a:buChar char="•"/>
            </a:pPr>
            <a:r>
              <a:rPr lang="en-US" sz="2245">
                <a:solidFill>
                  <a:srgbClr val="000000"/>
                </a:solidFill>
                <a:latin typeface="Poppins" panose="00000500000000000000"/>
                <a:ea typeface="Poppins" panose="00000500000000000000"/>
                <a:cs typeface="Poppins" panose="00000500000000000000"/>
                <a:sym typeface="Poppins" panose="00000500000000000000"/>
              </a:rPr>
              <a:t>Positive Correlation: Books with more ratings may show a stable average rating, as large numbers of ratings reduce the effect of extreme values (very high or low ratings).</a:t>
            </a:r>
            <a:endParaRPr lang="en-US" sz="2245">
              <a:solidFill>
                <a:srgbClr val="000000"/>
              </a:solidFill>
              <a:latin typeface="Poppins" panose="00000500000000000000"/>
              <a:ea typeface="Poppins" panose="00000500000000000000"/>
              <a:cs typeface="Poppins" panose="00000500000000000000"/>
              <a:sym typeface="Poppins" panose="00000500000000000000"/>
            </a:endParaRPr>
          </a:p>
          <a:p>
            <a:pPr marL="484505" lvl="1" indent="-241935" algn="l">
              <a:lnSpc>
                <a:spcPts val="3140"/>
              </a:lnSpc>
              <a:buFont typeface="Arial" panose="020B0604020202020204"/>
              <a:buChar char="•"/>
            </a:pPr>
            <a:r>
              <a:rPr lang="en-US" sz="2245">
                <a:solidFill>
                  <a:srgbClr val="000000"/>
                </a:solidFill>
                <a:latin typeface="Poppins" panose="00000500000000000000"/>
                <a:ea typeface="Poppins" panose="00000500000000000000"/>
                <a:cs typeface="Poppins" panose="00000500000000000000"/>
                <a:sym typeface="Poppins" panose="00000500000000000000"/>
              </a:rPr>
              <a:t>Outliers: Books with a low number of ratings but a high average rating, or a high number of ratings with a low average rating, might be outliers that could merit further investigation.</a:t>
            </a:r>
            <a:endParaRPr lang="en-US" sz="2245">
              <a:solidFill>
                <a:srgbClr val="000000"/>
              </a:solidFill>
              <a:latin typeface="Poppins" panose="00000500000000000000"/>
              <a:ea typeface="Poppins" panose="00000500000000000000"/>
              <a:cs typeface="Poppins" panose="00000500000000000000"/>
              <a:sym typeface="Poppins" panose="00000500000000000000"/>
            </a:endParaRPr>
          </a:p>
          <a:p>
            <a:pPr marL="484505" lvl="1" indent="-241935" algn="l">
              <a:lnSpc>
                <a:spcPts val="3140"/>
              </a:lnSpc>
              <a:spcBef>
                <a:spcPct val="0"/>
              </a:spcBef>
              <a:buFont typeface="Arial" panose="020B0604020202020204"/>
              <a:buChar char="•"/>
            </a:pPr>
            <a:r>
              <a:rPr lang="en-US" sz="2245">
                <a:solidFill>
                  <a:srgbClr val="000000"/>
                </a:solidFill>
                <a:latin typeface="Poppins" panose="00000500000000000000"/>
                <a:ea typeface="Poppins" panose="00000500000000000000"/>
                <a:cs typeface="Poppins" panose="00000500000000000000"/>
                <a:sym typeface="Poppins" panose="00000500000000000000"/>
              </a:rPr>
              <a:t>Trends: If there is a visible trend, such as books with more ratings having a higher average rating, it can inform how the system may prioritize books based on popularity.</a:t>
            </a:r>
            <a:endParaRPr lang="en-US" sz="2245">
              <a:solidFill>
                <a:srgbClr val="000000"/>
              </a:solidFill>
              <a:latin typeface="Poppins" panose="00000500000000000000"/>
              <a:ea typeface="Poppins" panose="00000500000000000000"/>
              <a:cs typeface="Poppins" panose="00000500000000000000"/>
              <a:sym typeface="Poppins" panose="00000500000000000000"/>
            </a:endParaRPr>
          </a:p>
          <a:p>
            <a:pPr algn="l">
              <a:lnSpc>
                <a:spcPts val="3140"/>
              </a:lnSpc>
              <a:spcBef>
                <a:spcPct val="0"/>
              </a:spcBef>
            </a:pPr>
            <a:endParaRPr lang="en-US" sz="2245">
              <a:solidFill>
                <a:srgbClr val="000000"/>
              </a:solidFill>
              <a:latin typeface="Poppins" panose="00000500000000000000"/>
              <a:ea typeface="Poppins" panose="00000500000000000000"/>
              <a:cs typeface="Poppins" panose="00000500000000000000"/>
              <a:sym typeface="Poppins" panose="00000500000000000000"/>
            </a:endParaRPr>
          </a:p>
        </p:txBody>
      </p:sp>
      <p:sp>
        <p:nvSpPr>
          <p:cNvPr id="9" name="TextBox 9"/>
          <p:cNvSpPr txBox="1"/>
          <p:nvPr/>
        </p:nvSpPr>
        <p:spPr>
          <a:xfrm>
            <a:off x="1481599" y="982934"/>
            <a:ext cx="6630783" cy="1795363"/>
          </a:xfrm>
          <a:prstGeom prst="rect">
            <a:avLst/>
          </a:prstGeom>
        </p:spPr>
        <p:txBody>
          <a:bodyPr lIns="0" tIns="0" rIns="0" bIns="0" rtlCol="0" anchor="t">
            <a:spAutoFit/>
          </a:bodyPr>
          <a:lstStyle/>
          <a:p>
            <a:pPr algn="l">
              <a:lnSpc>
                <a:spcPts val="7000"/>
              </a:lnSpc>
            </a:pPr>
            <a:r>
              <a:rPr lang="en-US" sz="6500" dirty="0">
                <a:solidFill>
                  <a:srgbClr val="000000"/>
                </a:solidFill>
                <a:latin typeface="League Spartan" panose="00000800000000000000"/>
                <a:ea typeface="League Spartan" panose="00000800000000000000"/>
                <a:cs typeface="League Spartan" panose="00000800000000000000"/>
                <a:sym typeface="League Spartan" panose="00000800000000000000"/>
              </a:rPr>
              <a:t>SCATTER PLOT</a:t>
            </a:r>
            <a:endParaRPr lang="en-US" sz="6500" dirty="0">
              <a:solidFill>
                <a:srgbClr val="000000"/>
              </a:solidFill>
              <a:latin typeface="League Spartan" panose="00000800000000000000"/>
              <a:ea typeface="League Spartan" panose="00000800000000000000"/>
              <a:cs typeface="League Spartan" panose="00000800000000000000"/>
              <a:sym typeface="League Spartan" panose="00000800000000000000"/>
            </a:endParaRPr>
          </a:p>
          <a:p>
            <a:pPr algn="l">
              <a:lnSpc>
                <a:spcPts val="7000"/>
              </a:lnSpc>
            </a:pPr>
            <a:endParaRPr lang="en-US" sz="5000" dirty="0">
              <a:solidFill>
                <a:srgbClr val="000000"/>
              </a:solidFill>
              <a:latin typeface="League Spartan" panose="00000800000000000000"/>
              <a:ea typeface="League Spartan" panose="00000800000000000000"/>
              <a:cs typeface="League Spartan" panose="00000800000000000000"/>
              <a:sym typeface="League Spartan" panose="00000800000000000000"/>
            </a:endParaRPr>
          </a:p>
        </p:txBody>
      </p:sp>
      <p:sp>
        <p:nvSpPr>
          <p:cNvPr id="10" name="TextBox 10"/>
          <p:cNvSpPr txBox="1"/>
          <p:nvPr/>
        </p:nvSpPr>
        <p:spPr>
          <a:xfrm>
            <a:off x="1481599" y="1877489"/>
            <a:ext cx="6234475" cy="1615827"/>
          </a:xfrm>
          <a:prstGeom prst="rect">
            <a:avLst/>
          </a:prstGeom>
        </p:spPr>
        <p:txBody>
          <a:bodyPr lIns="0" tIns="0" rIns="0" bIns="0" rtlCol="0" anchor="t">
            <a:spAutoFit/>
          </a:bodyPr>
          <a:lstStyle/>
          <a:p>
            <a:pPr algn="l">
              <a:lnSpc>
                <a:spcPts val="4200"/>
              </a:lnSpc>
            </a:pPr>
            <a:r>
              <a:rPr lang="en-US" sz="2600" b="1" dirty="0">
                <a:solidFill>
                  <a:srgbClr val="000000"/>
                </a:solidFill>
                <a:latin typeface="Lato Bold" panose="020F0502020204030203"/>
                <a:ea typeface="Lato Bold" panose="020F0502020204030203"/>
                <a:cs typeface="Lato Bold" panose="020F0502020204030203"/>
                <a:sym typeface="Lato Bold" panose="020F0502020204030203"/>
              </a:rPr>
              <a:t>AGE VS BOOK-RATING</a:t>
            </a:r>
            <a:endParaRPr lang="en-US" sz="2600" b="1" dirty="0">
              <a:solidFill>
                <a:srgbClr val="000000"/>
              </a:solidFill>
              <a:latin typeface="Lato Bold" panose="020F0502020204030203"/>
              <a:ea typeface="Lato Bold" panose="020F0502020204030203"/>
              <a:cs typeface="Lato Bold" panose="020F0502020204030203"/>
              <a:sym typeface="Lato Bold" panose="020F0502020204030203"/>
            </a:endParaRPr>
          </a:p>
          <a:p>
            <a:pPr algn="l">
              <a:lnSpc>
                <a:spcPts val="4200"/>
              </a:lnSpc>
            </a:pPr>
            <a:endParaRPr lang="en-US" sz="3000" b="1" dirty="0">
              <a:solidFill>
                <a:srgbClr val="000000"/>
              </a:solidFill>
              <a:latin typeface="Lato Bold" panose="020F0502020204030203"/>
              <a:ea typeface="Lato Bold" panose="020F0502020204030203"/>
              <a:cs typeface="Lato Bold" panose="020F0502020204030203"/>
              <a:sym typeface="Lato Bold" panose="020F0502020204030203"/>
            </a:endParaRPr>
          </a:p>
          <a:p>
            <a:pPr algn="l">
              <a:lnSpc>
                <a:spcPts val="4200"/>
              </a:lnSpc>
            </a:pPr>
            <a:endParaRPr lang="en-US" sz="3000" b="1" dirty="0">
              <a:solidFill>
                <a:srgbClr val="000000"/>
              </a:solidFill>
              <a:latin typeface="Lato Bold" panose="020F0502020204030203"/>
              <a:ea typeface="Lato Bold" panose="020F0502020204030203"/>
              <a:cs typeface="Lato Bold" panose="020F0502020204030203"/>
              <a:sym typeface="Lato Bold" panose="020F0502020204030203"/>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6666" b="-16666"/>
            </a:stretch>
          </a:blipFill>
        </p:spPr>
      </p:sp>
      <p:sp>
        <p:nvSpPr>
          <p:cNvPr id="3" name="AutoShape 3"/>
          <p:cNvSpPr/>
          <p:nvPr/>
        </p:nvSpPr>
        <p:spPr>
          <a:xfrm>
            <a:off x="1107009" y="2737313"/>
            <a:ext cx="5049618" cy="0"/>
          </a:xfrm>
          <a:prstGeom prst="line">
            <a:avLst/>
          </a:prstGeom>
          <a:ln w="76200" cap="flat">
            <a:solidFill>
              <a:srgbClr val="574874"/>
            </a:solidFill>
            <a:prstDash val="solid"/>
            <a:headEnd type="none" w="sm" len="sm"/>
            <a:tailEnd type="none" w="sm" len="sm"/>
          </a:ln>
        </p:spPr>
      </p:sp>
      <p:grpSp>
        <p:nvGrpSpPr>
          <p:cNvPr id="4" name="Group 4"/>
          <p:cNvGrpSpPr/>
          <p:nvPr/>
        </p:nvGrpSpPr>
        <p:grpSpPr>
          <a:xfrm>
            <a:off x="1107009" y="1028700"/>
            <a:ext cx="65878" cy="1026835"/>
            <a:chOff x="0" y="0"/>
            <a:chExt cx="17351" cy="270442"/>
          </a:xfrm>
        </p:grpSpPr>
        <p:sp>
          <p:nvSpPr>
            <p:cNvPr id="5" name="Freeform 5"/>
            <p:cNvSpPr/>
            <p:nvPr/>
          </p:nvSpPr>
          <p:spPr>
            <a:xfrm>
              <a:off x="0" y="0"/>
              <a:ext cx="17351" cy="270442"/>
            </a:xfrm>
            <a:custGeom>
              <a:avLst/>
              <a:gdLst/>
              <a:ahLst/>
              <a:cxnLst/>
              <a:rect l="l" t="t" r="r" b="b"/>
              <a:pathLst>
                <a:path w="17351" h="270442">
                  <a:moveTo>
                    <a:pt x="0" y="0"/>
                  </a:moveTo>
                  <a:lnTo>
                    <a:pt x="17351" y="0"/>
                  </a:lnTo>
                  <a:lnTo>
                    <a:pt x="17351" y="270442"/>
                  </a:lnTo>
                  <a:lnTo>
                    <a:pt x="0" y="270442"/>
                  </a:lnTo>
                  <a:close/>
                </a:path>
              </a:pathLst>
            </a:custGeom>
            <a:solidFill>
              <a:srgbClr val="574874"/>
            </a:solidFill>
          </p:spPr>
        </p:sp>
        <p:sp>
          <p:nvSpPr>
            <p:cNvPr id="6" name="TextBox 6"/>
            <p:cNvSpPr txBox="1"/>
            <p:nvPr/>
          </p:nvSpPr>
          <p:spPr>
            <a:xfrm>
              <a:off x="0" y="-47625"/>
              <a:ext cx="17351" cy="318067"/>
            </a:xfrm>
            <a:prstGeom prst="rect">
              <a:avLst/>
            </a:prstGeom>
          </p:spPr>
          <p:txBody>
            <a:bodyPr lIns="50800" tIns="50800" rIns="50800" bIns="50800" rtlCol="0" anchor="ctr"/>
            <a:lstStyle/>
            <a:p>
              <a:pPr algn="ctr">
                <a:lnSpc>
                  <a:spcPts val="2660"/>
                </a:lnSpc>
              </a:pPr>
            </a:p>
          </p:txBody>
        </p:sp>
      </p:grpSp>
      <p:sp>
        <p:nvSpPr>
          <p:cNvPr id="7" name="Freeform 7"/>
          <p:cNvSpPr/>
          <p:nvPr/>
        </p:nvSpPr>
        <p:spPr>
          <a:xfrm>
            <a:off x="8282539" y="2250251"/>
            <a:ext cx="7344218" cy="6555965"/>
          </a:xfrm>
          <a:custGeom>
            <a:avLst/>
            <a:gdLst/>
            <a:ahLst/>
            <a:cxnLst/>
            <a:rect l="l" t="t" r="r" b="b"/>
            <a:pathLst>
              <a:path w="7344218" h="6555965">
                <a:moveTo>
                  <a:pt x="0" y="0"/>
                </a:moveTo>
                <a:lnTo>
                  <a:pt x="7344219" y="0"/>
                </a:lnTo>
                <a:lnTo>
                  <a:pt x="7344219" y="6555965"/>
                </a:lnTo>
                <a:lnTo>
                  <a:pt x="0" y="6555965"/>
                </a:lnTo>
                <a:lnTo>
                  <a:pt x="0" y="0"/>
                </a:lnTo>
                <a:close/>
              </a:path>
            </a:pathLst>
          </a:custGeom>
          <a:blipFill>
            <a:blip r:embed="rId2"/>
            <a:stretch>
              <a:fillRect/>
            </a:stretch>
          </a:blipFill>
        </p:spPr>
      </p:sp>
      <p:sp>
        <p:nvSpPr>
          <p:cNvPr id="8" name="TextBox 8"/>
          <p:cNvSpPr txBox="1"/>
          <p:nvPr/>
        </p:nvSpPr>
        <p:spPr>
          <a:xfrm>
            <a:off x="1028700" y="3030951"/>
            <a:ext cx="6367164" cy="6668739"/>
          </a:xfrm>
          <a:prstGeom prst="rect">
            <a:avLst/>
          </a:prstGeom>
        </p:spPr>
        <p:txBody>
          <a:bodyPr lIns="0" tIns="0" rIns="0" bIns="0" rtlCol="0" anchor="t">
            <a:spAutoFit/>
          </a:bodyPr>
          <a:lstStyle/>
          <a:p>
            <a:pPr algn="l">
              <a:lnSpc>
                <a:spcPts val="3140"/>
              </a:lnSpc>
            </a:pPr>
            <a:r>
              <a:rPr lang="en-US" sz="2245" dirty="0">
                <a:solidFill>
                  <a:srgbClr val="000000"/>
                </a:solidFill>
                <a:latin typeface="Poppins" panose="00000500000000000000"/>
                <a:ea typeface="Poppins" panose="00000500000000000000"/>
                <a:cs typeface="Poppins" panose="00000500000000000000"/>
                <a:sym typeface="Poppins" panose="00000500000000000000"/>
              </a:rPr>
              <a:t>Explanation:</a:t>
            </a:r>
            <a:endParaRPr lang="en-US" sz="2245" dirty="0">
              <a:solidFill>
                <a:srgbClr val="000000"/>
              </a:solidFill>
              <a:latin typeface="Poppins" panose="00000500000000000000"/>
              <a:ea typeface="Poppins" panose="00000500000000000000"/>
              <a:cs typeface="Poppins" panose="00000500000000000000"/>
              <a:sym typeface="Poppins" panose="00000500000000000000"/>
            </a:endParaRPr>
          </a:p>
          <a:p>
            <a:pPr marL="484505" lvl="1" indent="-241935" algn="l">
              <a:lnSpc>
                <a:spcPts val="3140"/>
              </a:lnSpc>
              <a:buFont typeface="Arial" panose="020B0604020202020204"/>
              <a:buChar char="•"/>
            </a:pPr>
            <a:r>
              <a:rPr lang="en-US" sz="2245" dirty="0">
                <a:solidFill>
                  <a:srgbClr val="000000"/>
                </a:solidFill>
                <a:latin typeface="Poppins" panose="00000500000000000000"/>
                <a:ea typeface="Poppins" panose="00000500000000000000"/>
                <a:cs typeface="Poppins" panose="00000500000000000000"/>
                <a:sym typeface="Poppins" panose="00000500000000000000"/>
              </a:rPr>
              <a:t>Ratings Matrix: The data is first transformed into a user-item matrix (with users as rows and books as columns), where the values represent the ratings given by users.</a:t>
            </a:r>
            <a:endParaRPr lang="en-US" sz="2245" dirty="0">
              <a:solidFill>
                <a:srgbClr val="000000"/>
              </a:solidFill>
              <a:latin typeface="Poppins" panose="00000500000000000000"/>
              <a:ea typeface="Poppins" panose="00000500000000000000"/>
              <a:cs typeface="Poppins" panose="00000500000000000000"/>
              <a:sym typeface="Poppins" panose="00000500000000000000"/>
            </a:endParaRPr>
          </a:p>
          <a:p>
            <a:pPr marL="484505" lvl="1" indent="-241935" algn="l">
              <a:lnSpc>
                <a:spcPts val="3140"/>
              </a:lnSpc>
              <a:buFont typeface="Arial" panose="020B0604020202020204"/>
              <a:buChar char="•"/>
            </a:pPr>
            <a:r>
              <a:rPr lang="en-US" sz="2245" dirty="0">
                <a:solidFill>
                  <a:srgbClr val="000000"/>
                </a:solidFill>
                <a:latin typeface="Poppins" panose="00000500000000000000"/>
                <a:ea typeface="Poppins" panose="00000500000000000000"/>
                <a:cs typeface="Poppins" panose="00000500000000000000"/>
                <a:sym typeface="Poppins" panose="00000500000000000000"/>
              </a:rPr>
              <a:t>Correlation Matrix: This is computed to capture how similar different books are in terms of ratings. Books with similar ratings across users will have a higher correlation.</a:t>
            </a:r>
            <a:endParaRPr lang="en-US" sz="2245" dirty="0">
              <a:solidFill>
                <a:srgbClr val="000000"/>
              </a:solidFill>
              <a:latin typeface="Poppins" panose="00000500000000000000"/>
              <a:ea typeface="Poppins" panose="00000500000000000000"/>
              <a:cs typeface="Poppins" panose="00000500000000000000"/>
              <a:sym typeface="Poppins" panose="00000500000000000000"/>
            </a:endParaRPr>
          </a:p>
          <a:p>
            <a:pPr marL="484505" lvl="1" indent="-241935" algn="l">
              <a:lnSpc>
                <a:spcPts val="3140"/>
              </a:lnSpc>
              <a:spcBef>
                <a:spcPct val="0"/>
              </a:spcBef>
              <a:buFont typeface="Arial" panose="020B0604020202020204"/>
              <a:buChar char="•"/>
            </a:pPr>
            <a:r>
              <a:rPr lang="en-US" sz="2245" dirty="0">
                <a:solidFill>
                  <a:srgbClr val="000000"/>
                </a:solidFill>
                <a:latin typeface="Poppins" panose="00000500000000000000"/>
                <a:ea typeface="Poppins" panose="00000500000000000000"/>
                <a:cs typeface="Poppins" panose="00000500000000000000"/>
                <a:sym typeface="Poppins" panose="00000500000000000000"/>
              </a:rPr>
              <a:t>Heatmap: The </a:t>
            </a:r>
            <a:r>
              <a:rPr lang="en-US" sz="2245" dirty="0" err="1">
                <a:solidFill>
                  <a:srgbClr val="000000"/>
                </a:solidFill>
                <a:latin typeface="Poppins" panose="00000500000000000000"/>
                <a:ea typeface="Poppins" panose="00000500000000000000"/>
                <a:cs typeface="Poppins" panose="00000500000000000000"/>
                <a:sym typeface="Poppins" panose="00000500000000000000"/>
              </a:rPr>
              <a:t>sns.heatmap</a:t>
            </a:r>
            <a:r>
              <a:rPr lang="en-US" sz="2245" dirty="0">
                <a:solidFill>
                  <a:srgbClr val="000000"/>
                </a:solidFill>
                <a:latin typeface="Poppins" panose="00000500000000000000"/>
                <a:ea typeface="Poppins" panose="00000500000000000000"/>
                <a:cs typeface="Poppins" panose="00000500000000000000"/>
                <a:sym typeface="Poppins" panose="00000500000000000000"/>
              </a:rPr>
              <a:t> function plots the correlation matrix, where the color intensity indicates the degree of correlation (from blue for negative correlation to red for positive correlation)</a:t>
            </a:r>
            <a:endParaRPr lang="en-US" sz="2245" dirty="0">
              <a:solidFill>
                <a:srgbClr val="000000"/>
              </a:solidFill>
              <a:latin typeface="Poppins" panose="00000500000000000000"/>
              <a:ea typeface="Poppins" panose="00000500000000000000"/>
              <a:cs typeface="Poppins" panose="00000500000000000000"/>
              <a:sym typeface="Poppins" panose="00000500000000000000"/>
            </a:endParaRPr>
          </a:p>
          <a:p>
            <a:pPr algn="l">
              <a:lnSpc>
                <a:spcPts val="3140"/>
              </a:lnSpc>
              <a:spcBef>
                <a:spcPct val="0"/>
              </a:spcBef>
            </a:pPr>
            <a:endParaRPr lang="en-US" sz="2245" dirty="0">
              <a:solidFill>
                <a:srgbClr val="000000"/>
              </a:solidFill>
              <a:latin typeface="Poppins" panose="00000500000000000000"/>
              <a:ea typeface="Poppins" panose="00000500000000000000"/>
              <a:cs typeface="Poppins" panose="00000500000000000000"/>
              <a:sym typeface="Poppins" panose="00000500000000000000"/>
            </a:endParaRPr>
          </a:p>
        </p:txBody>
      </p:sp>
      <p:sp>
        <p:nvSpPr>
          <p:cNvPr id="9" name="TextBox 9"/>
          <p:cNvSpPr txBox="1"/>
          <p:nvPr/>
        </p:nvSpPr>
        <p:spPr>
          <a:xfrm>
            <a:off x="1481599" y="982934"/>
            <a:ext cx="6630783" cy="1795363"/>
          </a:xfrm>
          <a:prstGeom prst="rect">
            <a:avLst/>
          </a:prstGeom>
        </p:spPr>
        <p:txBody>
          <a:bodyPr lIns="0" tIns="0" rIns="0" bIns="0" rtlCol="0" anchor="t">
            <a:spAutoFit/>
          </a:bodyPr>
          <a:lstStyle/>
          <a:p>
            <a:pPr algn="l">
              <a:lnSpc>
                <a:spcPts val="7000"/>
              </a:lnSpc>
            </a:pPr>
            <a:r>
              <a:rPr lang="en-US" sz="6500" dirty="0">
                <a:solidFill>
                  <a:srgbClr val="000000"/>
                </a:solidFill>
                <a:latin typeface="League Spartan" panose="00000800000000000000"/>
                <a:ea typeface="League Spartan" panose="00000800000000000000"/>
                <a:cs typeface="League Spartan" panose="00000800000000000000"/>
                <a:sym typeface="League Spartan" panose="00000800000000000000"/>
              </a:rPr>
              <a:t>HEATMAP</a:t>
            </a:r>
            <a:endParaRPr lang="en-US" sz="6500" dirty="0">
              <a:solidFill>
                <a:srgbClr val="000000"/>
              </a:solidFill>
              <a:latin typeface="League Spartan" panose="00000800000000000000"/>
              <a:ea typeface="League Spartan" panose="00000800000000000000"/>
              <a:cs typeface="League Spartan" panose="00000800000000000000"/>
              <a:sym typeface="League Spartan" panose="00000800000000000000"/>
            </a:endParaRPr>
          </a:p>
          <a:p>
            <a:pPr algn="l">
              <a:lnSpc>
                <a:spcPts val="7000"/>
              </a:lnSpc>
            </a:pPr>
            <a:endParaRPr lang="en-US" sz="5000" dirty="0">
              <a:solidFill>
                <a:srgbClr val="000000"/>
              </a:solidFill>
              <a:latin typeface="League Spartan" panose="00000800000000000000"/>
              <a:ea typeface="League Spartan" panose="00000800000000000000"/>
              <a:cs typeface="League Spartan" panose="00000800000000000000"/>
              <a:sym typeface="League Spartan" panose="00000800000000000000"/>
            </a:endParaRPr>
          </a:p>
        </p:txBody>
      </p:sp>
      <p:sp>
        <p:nvSpPr>
          <p:cNvPr id="10" name="TextBox 10"/>
          <p:cNvSpPr txBox="1"/>
          <p:nvPr/>
        </p:nvSpPr>
        <p:spPr>
          <a:xfrm>
            <a:off x="1481599" y="1877489"/>
            <a:ext cx="6464784" cy="474938"/>
          </a:xfrm>
          <a:prstGeom prst="rect">
            <a:avLst/>
          </a:prstGeom>
        </p:spPr>
        <p:txBody>
          <a:bodyPr lIns="0" tIns="0" rIns="0" bIns="0" rtlCol="0" anchor="t">
            <a:spAutoFit/>
          </a:bodyPr>
          <a:lstStyle/>
          <a:p>
            <a:pPr algn="l">
              <a:lnSpc>
                <a:spcPts val="4200"/>
              </a:lnSpc>
            </a:pPr>
            <a:r>
              <a:rPr lang="en-US" sz="2600" b="1" dirty="0">
                <a:solidFill>
                  <a:srgbClr val="000000"/>
                </a:solidFill>
                <a:latin typeface="Lato Bold" panose="020F0502020204030203"/>
                <a:ea typeface="Lato Bold" panose="020F0502020204030203"/>
                <a:cs typeface="Lato Bold" panose="020F0502020204030203"/>
                <a:sym typeface="Lato Bold" panose="020F0502020204030203"/>
              </a:rPr>
              <a:t>CORRELATION HEATMAP</a:t>
            </a:r>
            <a:endParaRPr lang="en-US" sz="2600" b="1" dirty="0">
              <a:solidFill>
                <a:srgbClr val="000000"/>
              </a:solidFill>
              <a:latin typeface="Lato Bold" panose="020F0502020204030203"/>
              <a:ea typeface="Lato Bold" panose="020F0502020204030203"/>
              <a:cs typeface="Lato Bold" panose="020F0502020204030203"/>
              <a:sym typeface="Lato Bold" panose="020F0502020204030203"/>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6666" b="-16666"/>
            </a:stretch>
          </a:blipFill>
        </p:spPr>
      </p:sp>
      <p:sp>
        <p:nvSpPr>
          <p:cNvPr id="3" name="AutoShape 3"/>
          <p:cNvSpPr/>
          <p:nvPr/>
        </p:nvSpPr>
        <p:spPr>
          <a:xfrm>
            <a:off x="1107009" y="3292230"/>
            <a:ext cx="5049618" cy="0"/>
          </a:xfrm>
          <a:prstGeom prst="line">
            <a:avLst/>
          </a:prstGeom>
          <a:ln w="76200" cap="flat">
            <a:solidFill>
              <a:srgbClr val="574874"/>
            </a:solidFill>
            <a:prstDash val="solid"/>
            <a:headEnd type="none" w="sm" len="sm"/>
            <a:tailEnd type="none" w="sm" len="sm"/>
          </a:ln>
        </p:spPr>
      </p:sp>
      <p:grpSp>
        <p:nvGrpSpPr>
          <p:cNvPr id="4" name="Group 4"/>
          <p:cNvGrpSpPr/>
          <p:nvPr/>
        </p:nvGrpSpPr>
        <p:grpSpPr>
          <a:xfrm>
            <a:off x="1107009" y="1028700"/>
            <a:ext cx="65878" cy="1026835"/>
            <a:chOff x="0" y="0"/>
            <a:chExt cx="17351" cy="270442"/>
          </a:xfrm>
        </p:grpSpPr>
        <p:sp>
          <p:nvSpPr>
            <p:cNvPr id="5" name="Freeform 5"/>
            <p:cNvSpPr/>
            <p:nvPr/>
          </p:nvSpPr>
          <p:spPr>
            <a:xfrm>
              <a:off x="0" y="0"/>
              <a:ext cx="17351" cy="270442"/>
            </a:xfrm>
            <a:custGeom>
              <a:avLst/>
              <a:gdLst/>
              <a:ahLst/>
              <a:cxnLst/>
              <a:rect l="l" t="t" r="r" b="b"/>
              <a:pathLst>
                <a:path w="17351" h="270442">
                  <a:moveTo>
                    <a:pt x="0" y="0"/>
                  </a:moveTo>
                  <a:lnTo>
                    <a:pt x="17351" y="0"/>
                  </a:lnTo>
                  <a:lnTo>
                    <a:pt x="17351" y="270442"/>
                  </a:lnTo>
                  <a:lnTo>
                    <a:pt x="0" y="270442"/>
                  </a:lnTo>
                  <a:close/>
                </a:path>
              </a:pathLst>
            </a:custGeom>
            <a:solidFill>
              <a:srgbClr val="574874"/>
            </a:solidFill>
          </p:spPr>
        </p:sp>
        <p:sp>
          <p:nvSpPr>
            <p:cNvPr id="6" name="TextBox 6"/>
            <p:cNvSpPr txBox="1"/>
            <p:nvPr/>
          </p:nvSpPr>
          <p:spPr>
            <a:xfrm>
              <a:off x="0" y="-47625"/>
              <a:ext cx="17351" cy="318067"/>
            </a:xfrm>
            <a:prstGeom prst="rect">
              <a:avLst/>
            </a:prstGeom>
          </p:spPr>
          <p:txBody>
            <a:bodyPr lIns="50800" tIns="50800" rIns="50800" bIns="50800" rtlCol="0" anchor="ctr"/>
            <a:lstStyle/>
            <a:p>
              <a:pPr algn="ctr">
                <a:lnSpc>
                  <a:spcPts val="2660"/>
                </a:lnSpc>
              </a:pPr>
            </a:p>
          </p:txBody>
        </p:sp>
      </p:grpSp>
      <p:sp>
        <p:nvSpPr>
          <p:cNvPr id="7" name="Freeform 7"/>
          <p:cNvSpPr/>
          <p:nvPr/>
        </p:nvSpPr>
        <p:spPr>
          <a:xfrm>
            <a:off x="7946383" y="1877489"/>
            <a:ext cx="8817617" cy="7228411"/>
          </a:xfrm>
          <a:custGeom>
            <a:avLst/>
            <a:gdLst/>
            <a:ahLst/>
            <a:cxnLst/>
            <a:rect l="l" t="t" r="r" b="b"/>
            <a:pathLst>
              <a:path w="7164661" h="6483906">
                <a:moveTo>
                  <a:pt x="0" y="0"/>
                </a:moveTo>
                <a:lnTo>
                  <a:pt x="7164660" y="0"/>
                </a:lnTo>
                <a:lnTo>
                  <a:pt x="7164660" y="6483907"/>
                </a:lnTo>
                <a:lnTo>
                  <a:pt x="0" y="6483907"/>
                </a:lnTo>
                <a:lnTo>
                  <a:pt x="0" y="0"/>
                </a:lnTo>
                <a:close/>
              </a:path>
            </a:pathLst>
          </a:custGeom>
          <a:blipFill>
            <a:blip r:embed="rId2"/>
            <a:stretch>
              <a:fillRect/>
            </a:stretch>
          </a:blipFill>
        </p:spPr>
      </p:sp>
      <p:sp>
        <p:nvSpPr>
          <p:cNvPr id="8" name="TextBox 8"/>
          <p:cNvSpPr txBox="1"/>
          <p:nvPr/>
        </p:nvSpPr>
        <p:spPr>
          <a:xfrm>
            <a:off x="1028700" y="3918413"/>
            <a:ext cx="6367164" cy="3926782"/>
          </a:xfrm>
          <a:prstGeom prst="rect">
            <a:avLst/>
          </a:prstGeom>
        </p:spPr>
        <p:txBody>
          <a:bodyPr lIns="0" tIns="0" rIns="0" bIns="0" rtlCol="0" anchor="t">
            <a:spAutoFit/>
          </a:bodyPr>
          <a:lstStyle/>
          <a:p>
            <a:pPr algn="l">
              <a:lnSpc>
                <a:spcPts val="3140"/>
              </a:lnSpc>
            </a:pPr>
            <a:r>
              <a:rPr lang="en-US" sz="2245" dirty="0">
                <a:solidFill>
                  <a:srgbClr val="000000"/>
                </a:solidFill>
                <a:latin typeface="Poppins" panose="00000500000000000000"/>
                <a:ea typeface="Poppins" panose="00000500000000000000"/>
                <a:cs typeface="Poppins" panose="00000500000000000000"/>
                <a:sym typeface="Poppins" panose="00000500000000000000"/>
              </a:rPr>
              <a:t>Conclusion:</a:t>
            </a:r>
            <a:endParaRPr lang="en-US" sz="2245" dirty="0">
              <a:solidFill>
                <a:srgbClr val="000000"/>
              </a:solidFill>
              <a:latin typeface="Poppins" panose="00000500000000000000"/>
              <a:ea typeface="Poppins" panose="00000500000000000000"/>
              <a:cs typeface="Poppins" panose="00000500000000000000"/>
              <a:sym typeface="Poppins" panose="00000500000000000000"/>
            </a:endParaRPr>
          </a:p>
          <a:p>
            <a:pPr algn="l">
              <a:lnSpc>
                <a:spcPts val="3140"/>
              </a:lnSpc>
            </a:pPr>
            <a:r>
              <a:rPr lang="en-US" sz="2245" dirty="0">
                <a:solidFill>
                  <a:srgbClr val="000000"/>
                </a:solidFill>
                <a:latin typeface="Poppins" panose="00000500000000000000"/>
                <a:ea typeface="Poppins" panose="00000500000000000000"/>
                <a:cs typeface="Poppins" panose="00000500000000000000"/>
                <a:sym typeface="Poppins" panose="00000500000000000000"/>
              </a:rPr>
              <a:t>Pie charts are ideal for visualizing proportional data and can help easily understand the distribution of ratings or genres in a book recommendation system. These visualizations give quick insights into user behavior or book characteristics, which can be used to refine recommendations or detect biases in the data.</a:t>
            </a:r>
            <a:endParaRPr lang="en-US" sz="2245" dirty="0">
              <a:solidFill>
                <a:srgbClr val="000000"/>
              </a:solidFill>
              <a:latin typeface="Poppins" panose="00000500000000000000"/>
              <a:ea typeface="Poppins" panose="00000500000000000000"/>
              <a:cs typeface="Poppins" panose="00000500000000000000"/>
              <a:sym typeface="Poppins" panose="00000500000000000000"/>
            </a:endParaRPr>
          </a:p>
          <a:p>
            <a:pPr algn="l">
              <a:lnSpc>
                <a:spcPts val="3140"/>
              </a:lnSpc>
              <a:spcBef>
                <a:spcPct val="0"/>
              </a:spcBef>
            </a:pPr>
            <a:endParaRPr lang="en-US" sz="2245" dirty="0">
              <a:solidFill>
                <a:srgbClr val="000000"/>
              </a:solidFill>
              <a:latin typeface="Poppins" panose="00000500000000000000"/>
              <a:ea typeface="Poppins" panose="00000500000000000000"/>
              <a:cs typeface="Poppins" panose="00000500000000000000"/>
              <a:sym typeface="Poppins" panose="00000500000000000000"/>
            </a:endParaRPr>
          </a:p>
        </p:txBody>
      </p:sp>
      <p:sp>
        <p:nvSpPr>
          <p:cNvPr id="9" name="TextBox 9"/>
          <p:cNvSpPr txBox="1"/>
          <p:nvPr/>
        </p:nvSpPr>
        <p:spPr>
          <a:xfrm>
            <a:off x="1481599" y="982934"/>
            <a:ext cx="6630783" cy="1795363"/>
          </a:xfrm>
          <a:prstGeom prst="rect">
            <a:avLst/>
          </a:prstGeom>
        </p:spPr>
        <p:txBody>
          <a:bodyPr lIns="0" tIns="0" rIns="0" bIns="0" rtlCol="0" anchor="t">
            <a:spAutoFit/>
          </a:bodyPr>
          <a:lstStyle/>
          <a:p>
            <a:pPr algn="l">
              <a:lnSpc>
                <a:spcPts val="7000"/>
              </a:lnSpc>
            </a:pPr>
            <a:r>
              <a:rPr lang="en-US" sz="6500" dirty="0">
                <a:solidFill>
                  <a:srgbClr val="000000"/>
                </a:solidFill>
                <a:latin typeface="League Spartan" panose="00000800000000000000"/>
                <a:ea typeface="League Spartan" panose="00000800000000000000"/>
                <a:cs typeface="League Spartan" panose="00000800000000000000"/>
                <a:sym typeface="League Spartan" panose="00000800000000000000"/>
              </a:rPr>
              <a:t>PIE CHART</a:t>
            </a:r>
            <a:endParaRPr lang="en-US" sz="6500" dirty="0">
              <a:solidFill>
                <a:srgbClr val="000000"/>
              </a:solidFill>
              <a:latin typeface="League Spartan" panose="00000800000000000000"/>
              <a:ea typeface="League Spartan" panose="00000800000000000000"/>
              <a:cs typeface="League Spartan" panose="00000800000000000000"/>
              <a:sym typeface="League Spartan" panose="00000800000000000000"/>
            </a:endParaRPr>
          </a:p>
          <a:p>
            <a:pPr algn="l">
              <a:lnSpc>
                <a:spcPts val="7000"/>
              </a:lnSpc>
            </a:pPr>
            <a:endParaRPr lang="en-US" sz="5000" dirty="0">
              <a:solidFill>
                <a:srgbClr val="000000"/>
              </a:solidFill>
              <a:latin typeface="League Spartan" panose="00000800000000000000"/>
              <a:ea typeface="League Spartan" panose="00000800000000000000"/>
              <a:cs typeface="League Spartan" panose="00000800000000000000"/>
              <a:sym typeface="League Spartan" panose="00000800000000000000"/>
            </a:endParaRPr>
          </a:p>
        </p:txBody>
      </p:sp>
      <p:sp>
        <p:nvSpPr>
          <p:cNvPr id="10" name="TextBox 10"/>
          <p:cNvSpPr txBox="1"/>
          <p:nvPr/>
        </p:nvSpPr>
        <p:spPr>
          <a:xfrm>
            <a:off x="1315599" y="1877489"/>
            <a:ext cx="6630784" cy="1563057"/>
          </a:xfrm>
          <a:prstGeom prst="rect">
            <a:avLst/>
          </a:prstGeom>
        </p:spPr>
        <p:txBody>
          <a:bodyPr wrap="square" lIns="0" tIns="0" rIns="0" bIns="0" rtlCol="0" anchor="t">
            <a:spAutoFit/>
          </a:bodyPr>
          <a:lstStyle/>
          <a:p>
            <a:pPr algn="l">
              <a:lnSpc>
                <a:spcPts val="4200"/>
              </a:lnSpc>
            </a:pPr>
            <a:r>
              <a:rPr lang="en-US" sz="2600" b="1" dirty="0">
                <a:solidFill>
                  <a:srgbClr val="000000"/>
                </a:solidFill>
                <a:latin typeface="Lato Bold" panose="020F0502020204030203"/>
                <a:ea typeface="Lato Bold" panose="020F0502020204030203"/>
                <a:cs typeface="Lato Bold" panose="020F0502020204030203"/>
                <a:sym typeface="Lato Bold" panose="020F0502020204030203"/>
              </a:rPr>
              <a:t>PROPORTION OF BOOKS BY TOP 5 PUBLISHERS</a:t>
            </a:r>
            <a:endParaRPr lang="en-US" sz="2600" b="1" dirty="0">
              <a:solidFill>
                <a:srgbClr val="000000"/>
              </a:solidFill>
              <a:latin typeface="Lato Bold" panose="020F0502020204030203"/>
              <a:ea typeface="Lato Bold" panose="020F0502020204030203"/>
              <a:cs typeface="Lato Bold" panose="020F0502020204030203"/>
              <a:sym typeface="Lato Bold" panose="020F0502020204030203"/>
            </a:endParaRPr>
          </a:p>
          <a:p>
            <a:pPr algn="l">
              <a:lnSpc>
                <a:spcPts val="4200"/>
              </a:lnSpc>
            </a:pPr>
            <a:endParaRPr lang="en-US" sz="3000" b="1" dirty="0">
              <a:solidFill>
                <a:srgbClr val="000000"/>
              </a:solidFill>
              <a:latin typeface="Lato Bold" panose="020F0502020204030203"/>
              <a:ea typeface="Lato Bold" panose="020F0502020204030203"/>
              <a:cs typeface="Lato Bold" panose="020F0502020204030203"/>
              <a:sym typeface="Lato Bold" panose="020F0502020204030203"/>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400" y="1778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6666" b="-16666"/>
            </a:stretch>
          </a:blipFill>
        </p:spPr>
      </p:sp>
      <p:sp>
        <p:nvSpPr>
          <p:cNvPr id="3" name="AutoShape 3"/>
          <p:cNvSpPr/>
          <p:nvPr/>
        </p:nvSpPr>
        <p:spPr>
          <a:xfrm>
            <a:off x="1107009" y="3292230"/>
            <a:ext cx="5049618" cy="0"/>
          </a:xfrm>
          <a:prstGeom prst="line">
            <a:avLst/>
          </a:prstGeom>
          <a:ln w="76200" cap="flat">
            <a:solidFill>
              <a:srgbClr val="574874"/>
            </a:solidFill>
            <a:prstDash val="solid"/>
            <a:headEnd type="none" w="sm" len="sm"/>
            <a:tailEnd type="none" w="sm" len="sm"/>
          </a:ln>
        </p:spPr>
      </p:sp>
      <p:grpSp>
        <p:nvGrpSpPr>
          <p:cNvPr id="4" name="Group 4"/>
          <p:cNvGrpSpPr/>
          <p:nvPr/>
        </p:nvGrpSpPr>
        <p:grpSpPr>
          <a:xfrm>
            <a:off x="1107009" y="1028700"/>
            <a:ext cx="65878" cy="1026835"/>
            <a:chOff x="0" y="0"/>
            <a:chExt cx="17351" cy="270442"/>
          </a:xfrm>
        </p:grpSpPr>
        <p:sp>
          <p:nvSpPr>
            <p:cNvPr id="5" name="Freeform 5"/>
            <p:cNvSpPr/>
            <p:nvPr/>
          </p:nvSpPr>
          <p:spPr>
            <a:xfrm>
              <a:off x="0" y="0"/>
              <a:ext cx="17351" cy="270442"/>
            </a:xfrm>
            <a:custGeom>
              <a:avLst/>
              <a:gdLst/>
              <a:ahLst/>
              <a:cxnLst/>
              <a:rect l="l" t="t" r="r" b="b"/>
              <a:pathLst>
                <a:path w="17351" h="270442">
                  <a:moveTo>
                    <a:pt x="0" y="0"/>
                  </a:moveTo>
                  <a:lnTo>
                    <a:pt x="17351" y="0"/>
                  </a:lnTo>
                  <a:lnTo>
                    <a:pt x="17351" y="270442"/>
                  </a:lnTo>
                  <a:lnTo>
                    <a:pt x="0" y="270442"/>
                  </a:lnTo>
                  <a:close/>
                </a:path>
              </a:pathLst>
            </a:custGeom>
            <a:solidFill>
              <a:srgbClr val="574874"/>
            </a:solidFill>
          </p:spPr>
        </p:sp>
        <p:sp>
          <p:nvSpPr>
            <p:cNvPr id="6" name="TextBox 6"/>
            <p:cNvSpPr txBox="1"/>
            <p:nvPr/>
          </p:nvSpPr>
          <p:spPr>
            <a:xfrm>
              <a:off x="0" y="-47625"/>
              <a:ext cx="17351" cy="318067"/>
            </a:xfrm>
            <a:prstGeom prst="rect">
              <a:avLst/>
            </a:prstGeom>
          </p:spPr>
          <p:txBody>
            <a:bodyPr lIns="50800" tIns="50800" rIns="50800" bIns="50800" rtlCol="0" anchor="ctr"/>
            <a:lstStyle/>
            <a:p>
              <a:pPr algn="ctr">
                <a:lnSpc>
                  <a:spcPts val="2660"/>
                </a:lnSpc>
              </a:pPr>
            </a:p>
          </p:txBody>
        </p:sp>
      </p:grpSp>
      <p:sp>
        <p:nvSpPr>
          <p:cNvPr id="7" name="Freeform 7"/>
          <p:cNvSpPr/>
          <p:nvPr/>
        </p:nvSpPr>
        <p:spPr>
          <a:xfrm>
            <a:off x="7395864" y="2263604"/>
            <a:ext cx="10511136" cy="7070896"/>
          </a:xfrm>
          <a:custGeom>
            <a:avLst/>
            <a:gdLst/>
            <a:ahLst/>
            <a:cxnLst/>
            <a:rect l="l" t="t" r="r" b="b"/>
            <a:pathLst>
              <a:path w="9142527" h="5759792">
                <a:moveTo>
                  <a:pt x="0" y="0"/>
                </a:moveTo>
                <a:lnTo>
                  <a:pt x="9142527" y="0"/>
                </a:lnTo>
                <a:lnTo>
                  <a:pt x="9142527" y="5759792"/>
                </a:lnTo>
                <a:lnTo>
                  <a:pt x="0" y="5759792"/>
                </a:lnTo>
                <a:lnTo>
                  <a:pt x="0" y="0"/>
                </a:lnTo>
                <a:close/>
              </a:path>
            </a:pathLst>
          </a:custGeom>
          <a:blipFill>
            <a:blip r:embed="rId2"/>
            <a:stretch>
              <a:fillRect/>
            </a:stretch>
          </a:blipFill>
        </p:spPr>
      </p:sp>
      <p:sp>
        <p:nvSpPr>
          <p:cNvPr id="8" name="TextBox 8"/>
          <p:cNvSpPr txBox="1"/>
          <p:nvPr/>
        </p:nvSpPr>
        <p:spPr>
          <a:xfrm>
            <a:off x="1028700" y="3918413"/>
            <a:ext cx="6367164" cy="4318490"/>
          </a:xfrm>
          <a:prstGeom prst="rect">
            <a:avLst/>
          </a:prstGeom>
        </p:spPr>
        <p:txBody>
          <a:bodyPr lIns="0" tIns="0" rIns="0" bIns="0" rtlCol="0" anchor="t">
            <a:spAutoFit/>
          </a:bodyPr>
          <a:lstStyle/>
          <a:p>
            <a:pPr algn="l">
              <a:lnSpc>
                <a:spcPts val="3140"/>
              </a:lnSpc>
            </a:pPr>
            <a:r>
              <a:rPr lang="en-US" sz="2245" dirty="0">
                <a:solidFill>
                  <a:srgbClr val="000000"/>
                </a:solidFill>
                <a:latin typeface="Poppins" panose="00000500000000000000"/>
                <a:ea typeface="Poppins" panose="00000500000000000000"/>
                <a:cs typeface="Poppins" panose="00000500000000000000"/>
                <a:sym typeface="Poppins" panose="00000500000000000000"/>
              </a:rPr>
              <a:t>Conclusion:</a:t>
            </a:r>
            <a:endParaRPr lang="en-US" sz="2245" dirty="0">
              <a:solidFill>
                <a:srgbClr val="000000"/>
              </a:solidFill>
              <a:latin typeface="Poppins" panose="00000500000000000000"/>
              <a:ea typeface="Poppins" panose="00000500000000000000"/>
              <a:cs typeface="Poppins" panose="00000500000000000000"/>
              <a:sym typeface="Poppins" panose="00000500000000000000"/>
            </a:endParaRPr>
          </a:p>
          <a:p>
            <a:pPr algn="l">
              <a:lnSpc>
                <a:spcPts val="3140"/>
              </a:lnSpc>
            </a:pPr>
            <a:r>
              <a:rPr lang="en-US" sz="2245" dirty="0">
                <a:solidFill>
                  <a:srgbClr val="000000"/>
                </a:solidFill>
                <a:latin typeface="Poppins" panose="00000500000000000000"/>
                <a:ea typeface="Poppins" panose="00000500000000000000"/>
                <a:cs typeface="Poppins" panose="00000500000000000000"/>
                <a:sym typeface="Poppins" panose="00000500000000000000"/>
              </a:rPr>
              <a:t>A line plot is a great tool for analyzing trends and changes over time in a book recommendation system. It can help you understand how user feedback evolves, identify patterns, and track the popularity of books or the overall system. This insight can guide adjustments to recommendation algorithms or help marketers plan strategies around trending books.</a:t>
            </a:r>
            <a:endParaRPr lang="en-US" sz="2245" dirty="0">
              <a:solidFill>
                <a:srgbClr val="000000"/>
              </a:solidFill>
              <a:latin typeface="Poppins" panose="00000500000000000000"/>
              <a:ea typeface="Poppins" panose="00000500000000000000"/>
              <a:cs typeface="Poppins" panose="00000500000000000000"/>
              <a:sym typeface="Poppins" panose="00000500000000000000"/>
            </a:endParaRPr>
          </a:p>
          <a:p>
            <a:pPr algn="l">
              <a:lnSpc>
                <a:spcPts val="3140"/>
              </a:lnSpc>
              <a:spcBef>
                <a:spcPct val="0"/>
              </a:spcBef>
            </a:pPr>
            <a:endParaRPr lang="en-US" sz="2245" dirty="0">
              <a:solidFill>
                <a:srgbClr val="000000"/>
              </a:solidFill>
              <a:latin typeface="Poppins" panose="00000500000000000000"/>
              <a:ea typeface="Poppins" panose="00000500000000000000"/>
              <a:cs typeface="Poppins" panose="00000500000000000000"/>
              <a:sym typeface="Poppins" panose="00000500000000000000"/>
            </a:endParaRPr>
          </a:p>
        </p:txBody>
      </p:sp>
      <p:sp>
        <p:nvSpPr>
          <p:cNvPr id="9" name="TextBox 9"/>
          <p:cNvSpPr txBox="1"/>
          <p:nvPr/>
        </p:nvSpPr>
        <p:spPr>
          <a:xfrm>
            <a:off x="1481599" y="982934"/>
            <a:ext cx="6630783" cy="1978528"/>
          </a:xfrm>
          <a:prstGeom prst="rect">
            <a:avLst/>
          </a:prstGeom>
        </p:spPr>
        <p:txBody>
          <a:bodyPr lIns="0" tIns="0" rIns="0" bIns="0" rtlCol="0" anchor="t">
            <a:spAutoFit/>
          </a:bodyPr>
          <a:lstStyle/>
          <a:p>
            <a:pPr algn="l">
              <a:lnSpc>
                <a:spcPts val="7000"/>
              </a:lnSpc>
            </a:pPr>
            <a:r>
              <a:rPr lang="en-US" sz="6500" dirty="0">
                <a:solidFill>
                  <a:srgbClr val="000000"/>
                </a:solidFill>
                <a:latin typeface="League Spartan" panose="00000800000000000000"/>
                <a:ea typeface="League Spartan" panose="00000800000000000000"/>
                <a:cs typeface="League Spartan" panose="00000800000000000000"/>
                <a:sym typeface="League Spartan" panose="00000800000000000000"/>
              </a:rPr>
              <a:t>LINE PLOT</a:t>
            </a:r>
            <a:endParaRPr lang="en-US" sz="6500" dirty="0">
              <a:solidFill>
                <a:srgbClr val="000000"/>
              </a:solidFill>
              <a:latin typeface="League Spartan" panose="00000800000000000000"/>
              <a:ea typeface="League Spartan" panose="00000800000000000000"/>
              <a:cs typeface="League Spartan" panose="00000800000000000000"/>
              <a:sym typeface="League Spartan" panose="00000800000000000000"/>
            </a:endParaRPr>
          </a:p>
          <a:p>
            <a:pPr algn="l">
              <a:lnSpc>
                <a:spcPts val="9045"/>
              </a:lnSpc>
            </a:pPr>
            <a:endParaRPr lang="en-US" sz="5000" dirty="0">
              <a:solidFill>
                <a:srgbClr val="000000"/>
              </a:solidFill>
              <a:latin typeface="League Spartan" panose="00000800000000000000"/>
              <a:ea typeface="League Spartan" panose="00000800000000000000"/>
              <a:cs typeface="League Spartan" panose="00000800000000000000"/>
              <a:sym typeface="League Spartan" panose="00000800000000000000"/>
            </a:endParaRPr>
          </a:p>
        </p:txBody>
      </p:sp>
      <p:sp>
        <p:nvSpPr>
          <p:cNvPr id="10" name="TextBox 10"/>
          <p:cNvSpPr txBox="1"/>
          <p:nvPr/>
        </p:nvSpPr>
        <p:spPr>
          <a:xfrm>
            <a:off x="1481599" y="1877489"/>
            <a:ext cx="6464784" cy="1563057"/>
          </a:xfrm>
          <a:prstGeom prst="rect">
            <a:avLst/>
          </a:prstGeom>
        </p:spPr>
        <p:txBody>
          <a:bodyPr lIns="0" tIns="0" rIns="0" bIns="0" rtlCol="0" anchor="t">
            <a:spAutoFit/>
          </a:bodyPr>
          <a:lstStyle/>
          <a:p>
            <a:pPr algn="l">
              <a:lnSpc>
                <a:spcPts val="4200"/>
              </a:lnSpc>
            </a:pPr>
            <a:r>
              <a:rPr lang="en-US" sz="2600" b="1" dirty="0">
                <a:solidFill>
                  <a:srgbClr val="000000"/>
                </a:solidFill>
                <a:latin typeface="Lato Bold" panose="020F0502020204030203"/>
                <a:ea typeface="Lato Bold" panose="020F0502020204030203"/>
                <a:cs typeface="Lato Bold" panose="020F0502020204030203"/>
                <a:sym typeface="Lato Bold" panose="020F0502020204030203"/>
              </a:rPr>
              <a:t>NUMBER OF BOOKS PUBLISHED PER YEAR</a:t>
            </a:r>
            <a:endParaRPr lang="en-US" sz="2600" b="1" dirty="0">
              <a:solidFill>
                <a:srgbClr val="000000"/>
              </a:solidFill>
              <a:latin typeface="Lato Bold" panose="020F0502020204030203"/>
              <a:ea typeface="Lato Bold" panose="020F0502020204030203"/>
              <a:cs typeface="Lato Bold" panose="020F0502020204030203"/>
              <a:sym typeface="Lato Bold" panose="020F0502020204030203"/>
            </a:endParaRPr>
          </a:p>
          <a:p>
            <a:pPr algn="l">
              <a:lnSpc>
                <a:spcPts val="4200"/>
              </a:lnSpc>
            </a:pPr>
            <a:endParaRPr lang="en-US" sz="3000" b="1" dirty="0">
              <a:solidFill>
                <a:srgbClr val="000000"/>
              </a:solidFill>
              <a:latin typeface="Lato Bold" panose="020F0502020204030203"/>
              <a:ea typeface="Lato Bold" panose="020F0502020204030203"/>
              <a:cs typeface="Lato Bold" panose="020F0502020204030203"/>
              <a:sym typeface="Lato Bold" panose="020F0502020204030203"/>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6666" b="-16666"/>
            </a:stretch>
          </a:blipFill>
        </p:spPr>
      </p:sp>
      <p:grpSp>
        <p:nvGrpSpPr>
          <p:cNvPr id="4" name="Group 4"/>
          <p:cNvGrpSpPr/>
          <p:nvPr/>
        </p:nvGrpSpPr>
        <p:grpSpPr>
          <a:xfrm>
            <a:off x="1107009" y="1028700"/>
            <a:ext cx="65878" cy="1026835"/>
            <a:chOff x="0" y="0"/>
            <a:chExt cx="17351" cy="270442"/>
          </a:xfrm>
        </p:grpSpPr>
        <p:sp>
          <p:nvSpPr>
            <p:cNvPr id="5" name="Freeform 5"/>
            <p:cNvSpPr/>
            <p:nvPr/>
          </p:nvSpPr>
          <p:spPr>
            <a:xfrm>
              <a:off x="0" y="0"/>
              <a:ext cx="17351" cy="270442"/>
            </a:xfrm>
            <a:custGeom>
              <a:avLst/>
              <a:gdLst/>
              <a:ahLst/>
              <a:cxnLst/>
              <a:rect l="l" t="t" r="r" b="b"/>
              <a:pathLst>
                <a:path w="17351" h="270442">
                  <a:moveTo>
                    <a:pt x="0" y="0"/>
                  </a:moveTo>
                  <a:lnTo>
                    <a:pt x="17351" y="0"/>
                  </a:lnTo>
                  <a:lnTo>
                    <a:pt x="17351" y="270442"/>
                  </a:lnTo>
                  <a:lnTo>
                    <a:pt x="0" y="270442"/>
                  </a:lnTo>
                  <a:close/>
                </a:path>
              </a:pathLst>
            </a:custGeom>
            <a:solidFill>
              <a:srgbClr val="574874"/>
            </a:solidFill>
          </p:spPr>
        </p:sp>
        <p:sp>
          <p:nvSpPr>
            <p:cNvPr id="6" name="TextBox 6"/>
            <p:cNvSpPr txBox="1"/>
            <p:nvPr/>
          </p:nvSpPr>
          <p:spPr>
            <a:xfrm>
              <a:off x="0" y="-47625"/>
              <a:ext cx="17351" cy="318067"/>
            </a:xfrm>
            <a:prstGeom prst="rect">
              <a:avLst/>
            </a:prstGeom>
          </p:spPr>
          <p:txBody>
            <a:bodyPr lIns="50800" tIns="50800" rIns="50800" bIns="50800" rtlCol="0" anchor="ctr"/>
            <a:lstStyle/>
            <a:p>
              <a:pPr algn="ctr">
                <a:lnSpc>
                  <a:spcPts val="2660"/>
                </a:lnSpc>
              </a:pPr>
            </a:p>
          </p:txBody>
        </p:sp>
      </p:grpSp>
      <p:sp>
        <p:nvSpPr>
          <p:cNvPr id="7" name="Freeform 7"/>
          <p:cNvSpPr/>
          <p:nvPr/>
        </p:nvSpPr>
        <p:spPr>
          <a:xfrm>
            <a:off x="8112382" y="2700561"/>
            <a:ext cx="9870818" cy="7091139"/>
          </a:xfrm>
          <a:custGeom>
            <a:avLst/>
            <a:gdLst/>
            <a:ahLst/>
            <a:cxnLst/>
            <a:rect l="l" t="t" r="r" b="b"/>
            <a:pathLst>
              <a:path w="7408637" h="6292739">
                <a:moveTo>
                  <a:pt x="0" y="0"/>
                </a:moveTo>
                <a:lnTo>
                  <a:pt x="7408637" y="0"/>
                </a:lnTo>
                <a:lnTo>
                  <a:pt x="7408637" y="6292739"/>
                </a:lnTo>
                <a:lnTo>
                  <a:pt x="0" y="6292739"/>
                </a:lnTo>
                <a:lnTo>
                  <a:pt x="0" y="0"/>
                </a:lnTo>
                <a:close/>
              </a:path>
            </a:pathLst>
          </a:custGeom>
          <a:blipFill>
            <a:blip r:embed="rId2"/>
            <a:stretch>
              <a:fillRect/>
            </a:stretch>
          </a:blipFill>
        </p:spPr>
      </p:sp>
      <p:sp>
        <p:nvSpPr>
          <p:cNvPr id="8" name="TextBox 8"/>
          <p:cNvSpPr txBox="1"/>
          <p:nvPr/>
        </p:nvSpPr>
        <p:spPr>
          <a:xfrm>
            <a:off x="1028700" y="3606555"/>
            <a:ext cx="6367164" cy="4710198"/>
          </a:xfrm>
          <a:prstGeom prst="rect">
            <a:avLst/>
          </a:prstGeom>
        </p:spPr>
        <p:txBody>
          <a:bodyPr lIns="0" tIns="0" rIns="0" bIns="0" rtlCol="0" anchor="t">
            <a:spAutoFit/>
          </a:bodyPr>
          <a:lstStyle/>
          <a:p>
            <a:pPr algn="l">
              <a:lnSpc>
                <a:spcPts val="3140"/>
              </a:lnSpc>
            </a:pPr>
            <a:r>
              <a:rPr lang="en-US" sz="2245">
                <a:solidFill>
                  <a:srgbClr val="000000"/>
                </a:solidFill>
                <a:latin typeface="Poppins" panose="00000500000000000000"/>
                <a:ea typeface="Poppins" panose="00000500000000000000"/>
                <a:cs typeface="Poppins" panose="00000500000000000000"/>
                <a:sym typeface="Poppins" panose="00000500000000000000"/>
              </a:rPr>
              <a:t>Conclusion:</a:t>
            </a:r>
            <a:endParaRPr lang="en-US" sz="2245">
              <a:solidFill>
                <a:srgbClr val="000000"/>
              </a:solidFill>
              <a:latin typeface="Poppins" panose="00000500000000000000"/>
              <a:ea typeface="Poppins" panose="00000500000000000000"/>
              <a:cs typeface="Poppins" panose="00000500000000000000"/>
              <a:sym typeface="Poppins" panose="00000500000000000000"/>
            </a:endParaRPr>
          </a:p>
          <a:p>
            <a:pPr algn="l">
              <a:lnSpc>
                <a:spcPts val="3140"/>
              </a:lnSpc>
            </a:pPr>
            <a:r>
              <a:rPr lang="en-US" sz="2245">
                <a:solidFill>
                  <a:srgbClr val="000000"/>
                </a:solidFill>
                <a:latin typeface="Poppins" panose="00000500000000000000"/>
                <a:ea typeface="Poppins" panose="00000500000000000000"/>
                <a:cs typeface="Poppins" panose="00000500000000000000"/>
                <a:sym typeface="Poppins" panose="00000500000000000000"/>
              </a:rPr>
              <a:t>A box plot is an excellent way to visualize the distribution of book ratings. It allows you to easily identify the range of ratings, any potential outliers, and the central tendency for each book or genre. In a book recommendation system, this can help you understand user sentiment and adjust recommendations to favor books with a balanced distribution of ratings or highlight those that are more polarizing.</a:t>
            </a:r>
            <a:endParaRPr lang="en-US" sz="2245">
              <a:solidFill>
                <a:srgbClr val="000000"/>
              </a:solidFill>
              <a:latin typeface="Poppins" panose="00000500000000000000"/>
              <a:ea typeface="Poppins" panose="00000500000000000000"/>
              <a:cs typeface="Poppins" panose="00000500000000000000"/>
              <a:sym typeface="Poppins" panose="00000500000000000000"/>
            </a:endParaRPr>
          </a:p>
          <a:p>
            <a:pPr algn="l">
              <a:lnSpc>
                <a:spcPts val="3140"/>
              </a:lnSpc>
              <a:spcBef>
                <a:spcPct val="0"/>
              </a:spcBef>
            </a:pPr>
            <a:endParaRPr lang="en-US" sz="2245">
              <a:solidFill>
                <a:srgbClr val="000000"/>
              </a:solidFill>
              <a:latin typeface="Poppins" panose="00000500000000000000"/>
              <a:ea typeface="Poppins" panose="00000500000000000000"/>
              <a:cs typeface="Poppins" panose="00000500000000000000"/>
              <a:sym typeface="Poppins" panose="00000500000000000000"/>
            </a:endParaRPr>
          </a:p>
        </p:txBody>
      </p:sp>
      <p:sp>
        <p:nvSpPr>
          <p:cNvPr id="9" name="TextBox 9"/>
          <p:cNvSpPr txBox="1"/>
          <p:nvPr/>
        </p:nvSpPr>
        <p:spPr>
          <a:xfrm>
            <a:off x="1481599" y="975080"/>
            <a:ext cx="14759322" cy="2084866"/>
          </a:xfrm>
          <a:prstGeom prst="rect">
            <a:avLst/>
          </a:prstGeom>
        </p:spPr>
        <p:txBody>
          <a:bodyPr wrap="square" lIns="0" tIns="0" rIns="0" bIns="0" rtlCol="0" anchor="t">
            <a:spAutoFit/>
          </a:bodyPr>
          <a:lstStyle/>
          <a:p>
            <a:pPr algn="l">
              <a:lnSpc>
                <a:spcPts val="5635"/>
              </a:lnSpc>
            </a:pPr>
            <a:r>
              <a:rPr lang="en-US" sz="4020" b="1" dirty="0">
                <a:solidFill>
                  <a:srgbClr val="000000"/>
                </a:solidFill>
                <a:latin typeface="Lato Bold" panose="020F0502020204030203"/>
                <a:ea typeface="Lato Bold" panose="020F0502020204030203"/>
                <a:cs typeface="Lato Bold" panose="020F0502020204030203"/>
                <a:sym typeface="Lato Bold" panose="020F0502020204030203"/>
              </a:rPr>
              <a:t>BOXPLOTS : </a:t>
            </a:r>
            <a:endParaRPr lang="en-US" sz="4020" b="1" dirty="0">
              <a:solidFill>
                <a:srgbClr val="000000"/>
              </a:solidFill>
              <a:latin typeface="Lato Bold" panose="020F0502020204030203"/>
              <a:ea typeface="Lato Bold" panose="020F0502020204030203"/>
              <a:cs typeface="Lato Bold" panose="020F0502020204030203"/>
              <a:sym typeface="Lato Bold" panose="020F0502020204030203"/>
            </a:endParaRPr>
          </a:p>
          <a:p>
            <a:pPr algn="l">
              <a:lnSpc>
                <a:spcPts val="5635"/>
              </a:lnSpc>
            </a:pPr>
            <a:r>
              <a:rPr lang="en-US" sz="4020" b="1" dirty="0">
                <a:solidFill>
                  <a:srgbClr val="000000"/>
                </a:solidFill>
                <a:latin typeface="Lato Bold" panose="020F0502020204030203"/>
                <a:ea typeface="Lato Bold" panose="020F0502020204030203"/>
                <a:cs typeface="Lato Bold" panose="020F0502020204030203"/>
                <a:sym typeface="Lato Bold" panose="020F0502020204030203"/>
              </a:rPr>
              <a:t>DISTRIBUTION OF USER AGES</a:t>
            </a:r>
            <a:endParaRPr lang="en-US" sz="4020" b="1" dirty="0">
              <a:solidFill>
                <a:srgbClr val="000000"/>
              </a:solidFill>
              <a:latin typeface="Lato Bold" panose="020F0502020204030203"/>
              <a:ea typeface="Lato Bold" panose="020F0502020204030203"/>
              <a:cs typeface="Lato Bold" panose="020F0502020204030203"/>
              <a:sym typeface="Lato Bold" panose="020F0502020204030203"/>
            </a:endParaRPr>
          </a:p>
          <a:p>
            <a:pPr algn="l">
              <a:lnSpc>
                <a:spcPts val="5635"/>
              </a:lnSpc>
            </a:pPr>
            <a:endParaRPr lang="en-US" sz="4025" b="1" dirty="0">
              <a:solidFill>
                <a:srgbClr val="000000"/>
              </a:solidFill>
              <a:latin typeface="Lato Bold" panose="020F0502020204030203"/>
              <a:ea typeface="Lato Bold" panose="020F0502020204030203"/>
              <a:cs typeface="Lato Bold" panose="020F0502020204030203"/>
              <a:sym typeface="Lato Bold" panose="020F0502020204030203"/>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6666" b="-16666"/>
            </a:stretch>
          </a:blipFill>
        </p:spPr>
      </p:sp>
      <p:sp>
        <p:nvSpPr>
          <p:cNvPr id="3" name="AutoShape 3"/>
          <p:cNvSpPr/>
          <p:nvPr/>
        </p:nvSpPr>
        <p:spPr>
          <a:xfrm>
            <a:off x="1107009" y="2786569"/>
            <a:ext cx="5049618" cy="0"/>
          </a:xfrm>
          <a:prstGeom prst="line">
            <a:avLst/>
          </a:prstGeom>
          <a:ln w="76200" cap="flat">
            <a:solidFill>
              <a:srgbClr val="574874"/>
            </a:solidFill>
            <a:prstDash val="solid"/>
            <a:headEnd type="none" w="sm" len="sm"/>
            <a:tailEnd type="none" w="sm" len="sm"/>
          </a:ln>
        </p:spPr>
      </p:sp>
      <p:grpSp>
        <p:nvGrpSpPr>
          <p:cNvPr id="4" name="Group 4"/>
          <p:cNvGrpSpPr/>
          <p:nvPr/>
        </p:nvGrpSpPr>
        <p:grpSpPr>
          <a:xfrm>
            <a:off x="1107009" y="1028700"/>
            <a:ext cx="65878" cy="1026835"/>
            <a:chOff x="0" y="0"/>
            <a:chExt cx="17351" cy="270442"/>
          </a:xfrm>
        </p:grpSpPr>
        <p:sp>
          <p:nvSpPr>
            <p:cNvPr id="5" name="Freeform 5"/>
            <p:cNvSpPr/>
            <p:nvPr/>
          </p:nvSpPr>
          <p:spPr>
            <a:xfrm>
              <a:off x="0" y="0"/>
              <a:ext cx="17351" cy="270442"/>
            </a:xfrm>
            <a:custGeom>
              <a:avLst/>
              <a:gdLst/>
              <a:ahLst/>
              <a:cxnLst/>
              <a:rect l="l" t="t" r="r" b="b"/>
              <a:pathLst>
                <a:path w="17351" h="270442">
                  <a:moveTo>
                    <a:pt x="0" y="0"/>
                  </a:moveTo>
                  <a:lnTo>
                    <a:pt x="17351" y="0"/>
                  </a:lnTo>
                  <a:lnTo>
                    <a:pt x="17351" y="270442"/>
                  </a:lnTo>
                  <a:lnTo>
                    <a:pt x="0" y="270442"/>
                  </a:lnTo>
                  <a:close/>
                </a:path>
              </a:pathLst>
            </a:custGeom>
            <a:solidFill>
              <a:srgbClr val="574874"/>
            </a:solidFill>
          </p:spPr>
        </p:sp>
        <p:sp>
          <p:nvSpPr>
            <p:cNvPr id="6" name="TextBox 6"/>
            <p:cNvSpPr txBox="1"/>
            <p:nvPr/>
          </p:nvSpPr>
          <p:spPr>
            <a:xfrm>
              <a:off x="0" y="-47625"/>
              <a:ext cx="17351" cy="318067"/>
            </a:xfrm>
            <a:prstGeom prst="rect">
              <a:avLst/>
            </a:prstGeom>
          </p:spPr>
          <p:txBody>
            <a:bodyPr lIns="50800" tIns="50800" rIns="50800" bIns="50800" rtlCol="0" anchor="ctr"/>
            <a:lstStyle/>
            <a:p>
              <a:pPr algn="ctr">
                <a:lnSpc>
                  <a:spcPts val="2660"/>
                </a:lnSpc>
              </a:pPr>
            </a:p>
          </p:txBody>
        </p:sp>
      </p:grpSp>
      <p:sp>
        <p:nvSpPr>
          <p:cNvPr id="7" name="Freeform 7"/>
          <p:cNvSpPr/>
          <p:nvPr/>
        </p:nvSpPr>
        <p:spPr>
          <a:xfrm>
            <a:off x="7946383" y="2137582"/>
            <a:ext cx="7414467" cy="6297691"/>
          </a:xfrm>
          <a:custGeom>
            <a:avLst/>
            <a:gdLst/>
            <a:ahLst/>
            <a:cxnLst/>
            <a:rect l="l" t="t" r="r" b="b"/>
            <a:pathLst>
              <a:path w="7414467" h="6297691">
                <a:moveTo>
                  <a:pt x="0" y="0"/>
                </a:moveTo>
                <a:lnTo>
                  <a:pt x="7414466" y="0"/>
                </a:lnTo>
                <a:lnTo>
                  <a:pt x="7414466" y="6297691"/>
                </a:lnTo>
                <a:lnTo>
                  <a:pt x="0" y="6297691"/>
                </a:lnTo>
                <a:lnTo>
                  <a:pt x="0" y="0"/>
                </a:lnTo>
                <a:close/>
              </a:path>
            </a:pathLst>
          </a:custGeom>
          <a:blipFill>
            <a:blip r:embed="rId2"/>
            <a:stretch>
              <a:fillRect/>
            </a:stretch>
          </a:blipFill>
        </p:spPr>
      </p:sp>
      <p:sp>
        <p:nvSpPr>
          <p:cNvPr id="8" name="TextBox 8"/>
          <p:cNvSpPr txBox="1"/>
          <p:nvPr/>
        </p:nvSpPr>
        <p:spPr>
          <a:xfrm>
            <a:off x="1028700" y="3320805"/>
            <a:ext cx="6367164" cy="6277031"/>
          </a:xfrm>
          <a:prstGeom prst="rect">
            <a:avLst/>
          </a:prstGeom>
        </p:spPr>
        <p:txBody>
          <a:bodyPr lIns="0" tIns="0" rIns="0" bIns="0" rtlCol="0" anchor="t">
            <a:spAutoFit/>
          </a:bodyPr>
          <a:lstStyle/>
          <a:p>
            <a:pPr algn="l">
              <a:lnSpc>
                <a:spcPts val="3140"/>
              </a:lnSpc>
            </a:pPr>
            <a:r>
              <a:rPr lang="en-US" sz="2245">
                <a:solidFill>
                  <a:srgbClr val="000000"/>
                </a:solidFill>
                <a:latin typeface="Poppins" panose="00000500000000000000"/>
                <a:ea typeface="Poppins" panose="00000500000000000000"/>
                <a:cs typeface="Poppins" panose="00000500000000000000"/>
                <a:sym typeface="Poppins" panose="00000500000000000000"/>
              </a:rPr>
              <a:t>Conclusion from the Box Plot of Year of Publication:</a:t>
            </a:r>
            <a:endParaRPr lang="en-US" sz="2245">
              <a:solidFill>
                <a:srgbClr val="000000"/>
              </a:solidFill>
              <a:latin typeface="Poppins" panose="00000500000000000000"/>
              <a:ea typeface="Poppins" panose="00000500000000000000"/>
              <a:cs typeface="Poppins" panose="00000500000000000000"/>
              <a:sym typeface="Poppins" panose="00000500000000000000"/>
            </a:endParaRPr>
          </a:p>
          <a:p>
            <a:pPr algn="l">
              <a:lnSpc>
                <a:spcPts val="3140"/>
              </a:lnSpc>
            </a:pPr>
            <a:endParaRPr lang="en-US" sz="2245">
              <a:solidFill>
                <a:srgbClr val="000000"/>
              </a:solidFill>
              <a:latin typeface="Poppins" panose="00000500000000000000"/>
              <a:ea typeface="Poppins" panose="00000500000000000000"/>
              <a:cs typeface="Poppins" panose="00000500000000000000"/>
              <a:sym typeface="Poppins" panose="00000500000000000000"/>
            </a:endParaRPr>
          </a:p>
          <a:p>
            <a:pPr marL="484505" lvl="1" indent="-241935" algn="l">
              <a:lnSpc>
                <a:spcPts val="3140"/>
              </a:lnSpc>
              <a:buAutoNum type="arabicPeriod"/>
            </a:pPr>
            <a:r>
              <a:rPr lang="en-US" sz="2245">
                <a:solidFill>
                  <a:srgbClr val="000000"/>
                </a:solidFill>
                <a:latin typeface="Poppins" panose="00000500000000000000"/>
                <a:ea typeface="Poppins" panose="00000500000000000000"/>
                <a:cs typeface="Poppins" panose="00000500000000000000"/>
                <a:sym typeface="Poppins" panose="00000500000000000000"/>
              </a:rPr>
              <a:t>Recent Trends: Newer books may show higher median ratings, indicating better reception, while older books may have more variability in ratings.</a:t>
            </a:r>
            <a:endParaRPr lang="en-US" sz="2245">
              <a:solidFill>
                <a:srgbClr val="000000"/>
              </a:solidFill>
              <a:latin typeface="Poppins" panose="00000500000000000000"/>
              <a:ea typeface="Poppins" panose="00000500000000000000"/>
              <a:cs typeface="Poppins" panose="00000500000000000000"/>
              <a:sym typeface="Poppins" panose="00000500000000000000"/>
            </a:endParaRPr>
          </a:p>
          <a:p>
            <a:pPr marL="484505" lvl="1" indent="-241935" algn="l">
              <a:lnSpc>
                <a:spcPts val="3140"/>
              </a:lnSpc>
              <a:buAutoNum type="arabicPeriod"/>
            </a:pPr>
            <a:r>
              <a:rPr lang="en-US" sz="2245">
                <a:solidFill>
                  <a:srgbClr val="000000"/>
                </a:solidFill>
                <a:latin typeface="Poppins" panose="00000500000000000000"/>
                <a:ea typeface="Poppins" panose="00000500000000000000"/>
                <a:cs typeface="Poppins" panose="00000500000000000000"/>
                <a:sym typeface="Poppins" panose="00000500000000000000"/>
              </a:rPr>
              <a:t>Outliers: Significant outliers can point to exceptionally popular or poorly received books in specific years.</a:t>
            </a:r>
            <a:endParaRPr lang="en-US" sz="2245">
              <a:solidFill>
                <a:srgbClr val="000000"/>
              </a:solidFill>
              <a:latin typeface="Poppins" panose="00000500000000000000"/>
              <a:ea typeface="Poppins" panose="00000500000000000000"/>
              <a:cs typeface="Poppins" panose="00000500000000000000"/>
              <a:sym typeface="Poppins" panose="00000500000000000000"/>
            </a:endParaRPr>
          </a:p>
          <a:p>
            <a:pPr marL="484505" lvl="1" indent="-241935" algn="l">
              <a:lnSpc>
                <a:spcPts val="3140"/>
              </a:lnSpc>
              <a:buAutoNum type="arabicPeriod"/>
            </a:pPr>
            <a:r>
              <a:rPr lang="en-US" sz="2245">
                <a:solidFill>
                  <a:srgbClr val="000000"/>
                </a:solidFill>
                <a:latin typeface="Poppins" panose="00000500000000000000"/>
                <a:ea typeface="Poppins" panose="00000500000000000000"/>
                <a:cs typeface="Poppins" panose="00000500000000000000"/>
                <a:sym typeface="Poppins" panose="00000500000000000000"/>
              </a:rPr>
              <a:t>Publication Patterns: A higher concentration of books in certain years could reflect increased publication activity, possibly due to industry changesdiverse opinions.</a:t>
            </a:r>
            <a:endParaRPr lang="en-US" sz="2245">
              <a:solidFill>
                <a:srgbClr val="000000"/>
              </a:solidFill>
              <a:latin typeface="Poppins" panose="00000500000000000000"/>
              <a:ea typeface="Poppins" panose="00000500000000000000"/>
              <a:cs typeface="Poppins" panose="00000500000000000000"/>
              <a:sym typeface="Poppins" panose="00000500000000000000"/>
            </a:endParaRPr>
          </a:p>
          <a:p>
            <a:pPr algn="l">
              <a:lnSpc>
                <a:spcPts val="3140"/>
              </a:lnSpc>
              <a:spcBef>
                <a:spcPct val="0"/>
              </a:spcBef>
            </a:pPr>
            <a:endParaRPr lang="en-US" sz="2245">
              <a:solidFill>
                <a:srgbClr val="000000"/>
              </a:solidFill>
              <a:latin typeface="Poppins" panose="00000500000000000000"/>
              <a:ea typeface="Poppins" panose="00000500000000000000"/>
              <a:cs typeface="Poppins" panose="00000500000000000000"/>
              <a:sym typeface="Poppins" panose="00000500000000000000"/>
            </a:endParaRPr>
          </a:p>
        </p:txBody>
      </p:sp>
      <p:sp>
        <p:nvSpPr>
          <p:cNvPr id="9" name="TextBox 9"/>
          <p:cNvSpPr txBox="1"/>
          <p:nvPr/>
        </p:nvSpPr>
        <p:spPr>
          <a:xfrm>
            <a:off x="1481599" y="1021870"/>
            <a:ext cx="6464784" cy="2126650"/>
          </a:xfrm>
          <a:prstGeom prst="rect">
            <a:avLst/>
          </a:prstGeom>
        </p:spPr>
        <p:txBody>
          <a:bodyPr lIns="0" tIns="0" rIns="0" bIns="0" rtlCol="0" anchor="t">
            <a:spAutoFit/>
          </a:bodyPr>
          <a:lstStyle/>
          <a:p>
            <a:pPr algn="l">
              <a:lnSpc>
                <a:spcPts val="5635"/>
              </a:lnSpc>
            </a:pPr>
            <a:r>
              <a:rPr lang="en-US" sz="4025" b="1" dirty="0">
                <a:solidFill>
                  <a:srgbClr val="000000"/>
                </a:solidFill>
                <a:latin typeface="Lato Bold" panose="020F0502020204030203"/>
                <a:ea typeface="Lato Bold" panose="020F0502020204030203"/>
                <a:cs typeface="Lato Bold" panose="020F0502020204030203"/>
                <a:sym typeface="Lato Bold" panose="020F0502020204030203"/>
              </a:rPr>
              <a:t>DISTRIBUTION OF YEAR-OF-PUBLICATION</a:t>
            </a:r>
            <a:endParaRPr lang="en-US" sz="4025" b="1" dirty="0">
              <a:solidFill>
                <a:srgbClr val="000000"/>
              </a:solidFill>
              <a:latin typeface="Lato Bold" panose="020F0502020204030203"/>
              <a:ea typeface="Lato Bold" panose="020F0502020204030203"/>
              <a:cs typeface="Lato Bold" panose="020F0502020204030203"/>
              <a:sym typeface="Lato Bold" panose="020F0502020204030203"/>
            </a:endParaRPr>
          </a:p>
          <a:p>
            <a:pPr algn="l">
              <a:lnSpc>
                <a:spcPts val="5635"/>
              </a:lnSpc>
            </a:pPr>
            <a:endParaRPr lang="en-US" sz="4025" b="1" dirty="0">
              <a:solidFill>
                <a:srgbClr val="000000"/>
              </a:solidFill>
              <a:latin typeface="Lato Bold" panose="020F0502020204030203"/>
              <a:ea typeface="Lato Bold" panose="020F0502020204030203"/>
              <a:cs typeface="Lato Bold" panose="020F0502020204030203"/>
              <a:sym typeface="Lato Bold" panose="020F0502020204030203"/>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6666" b="-16666"/>
            </a:stretch>
          </a:blipFill>
        </p:spPr>
      </p:sp>
      <p:sp>
        <p:nvSpPr>
          <p:cNvPr id="3" name="AutoShape 3"/>
          <p:cNvSpPr/>
          <p:nvPr/>
        </p:nvSpPr>
        <p:spPr>
          <a:xfrm>
            <a:off x="1107009" y="3721024"/>
            <a:ext cx="5049618" cy="0"/>
          </a:xfrm>
          <a:prstGeom prst="line">
            <a:avLst/>
          </a:prstGeom>
          <a:ln w="76200" cap="flat">
            <a:solidFill>
              <a:srgbClr val="574874"/>
            </a:solidFill>
            <a:prstDash val="solid"/>
            <a:headEnd type="none" w="sm" len="sm"/>
            <a:tailEnd type="none" w="sm" len="sm"/>
          </a:ln>
        </p:spPr>
      </p:sp>
      <p:grpSp>
        <p:nvGrpSpPr>
          <p:cNvPr id="4" name="Group 4"/>
          <p:cNvGrpSpPr/>
          <p:nvPr/>
        </p:nvGrpSpPr>
        <p:grpSpPr>
          <a:xfrm>
            <a:off x="1107009" y="1028700"/>
            <a:ext cx="146488" cy="1675250"/>
            <a:chOff x="0" y="0"/>
            <a:chExt cx="38581" cy="441218"/>
          </a:xfrm>
        </p:grpSpPr>
        <p:sp>
          <p:nvSpPr>
            <p:cNvPr id="5" name="Freeform 5"/>
            <p:cNvSpPr/>
            <p:nvPr/>
          </p:nvSpPr>
          <p:spPr>
            <a:xfrm>
              <a:off x="0" y="0"/>
              <a:ext cx="38581" cy="441218"/>
            </a:xfrm>
            <a:custGeom>
              <a:avLst/>
              <a:gdLst/>
              <a:ahLst/>
              <a:cxnLst/>
              <a:rect l="l" t="t" r="r" b="b"/>
              <a:pathLst>
                <a:path w="38581" h="441218">
                  <a:moveTo>
                    <a:pt x="0" y="0"/>
                  </a:moveTo>
                  <a:lnTo>
                    <a:pt x="38581" y="0"/>
                  </a:lnTo>
                  <a:lnTo>
                    <a:pt x="38581" y="441218"/>
                  </a:lnTo>
                  <a:lnTo>
                    <a:pt x="0" y="441218"/>
                  </a:lnTo>
                  <a:close/>
                </a:path>
              </a:pathLst>
            </a:custGeom>
            <a:solidFill>
              <a:srgbClr val="574874"/>
            </a:solidFill>
          </p:spPr>
        </p:sp>
        <p:sp>
          <p:nvSpPr>
            <p:cNvPr id="6" name="TextBox 6"/>
            <p:cNvSpPr txBox="1"/>
            <p:nvPr/>
          </p:nvSpPr>
          <p:spPr>
            <a:xfrm>
              <a:off x="0" y="-47625"/>
              <a:ext cx="38581" cy="488843"/>
            </a:xfrm>
            <a:prstGeom prst="rect">
              <a:avLst/>
            </a:prstGeom>
          </p:spPr>
          <p:txBody>
            <a:bodyPr lIns="50800" tIns="50800" rIns="50800" bIns="50800" rtlCol="0" anchor="ctr"/>
            <a:lstStyle/>
            <a:p>
              <a:pPr algn="ctr">
                <a:lnSpc>
                  <a:spcPts val="2660"/>
                </a:lnSpc>
              </a:pPr>
            </a:p>
          </p:txBody>
        </p:sp>
      </p:grpSp>
      <p:grpSp>
        <p:nvGrpSpPr>
          <p:cNvPr id="7" name="Group 7"/>
          <p:cNvGrpSpPr/>
          <p:nvPr/>
        </p:nvGrpSpPr>
        <p:grpSpPr>
          <a:xfrm rot="-5400000">
            <a:off x="1793081" y="8347431"/>
            <a:ext cx="146488" cy="1675250"/>
            <a:chOff x="0" y="0"/>
            <a:chExt cx="38581" cy="441218"/>
          </a:xfrm>
        </p:grpSpPr>
        <p:sp>
          <p:nvSpPr>
            <p:cNvPr id="8" name="Freeform 8"/>
            <p:cNvSpPr/>
            <p:nvPr/>
          </p:nvSpPr>
          <p:spPr>
            <a:xfrm>
              <a:off x="0" y="0"/>
              <a:ext cx="38581" cy="441218"/>
            </a:xfrm>
            <a:custGeom>
              <a:avLst/>
              <a:gdLst/>
              <a:ahLst/>
              <a:cxnLst/>
              <a:rect l="l" t="t" r="r" b="b"/>
              <a:pathLst>
                <a:path w="38581" h="441218">
                  <a:moveTo>
                    <a:pt x="0" y="0"/>
                  </a:moveTo>
                  <a:lnTo>
                    <a:pt x="38581" y="0"/>
                  </a:lnTo>
                  <a:lnTo>
                    <a:pt x="38581" y="441218"/>
                  </a:lnTo>
                  <a:lnTo>
                    <a:pt x="0" y="441218"/>
                  </a:lnTo>
                  <a:close/>
                </a:path>
              </a:pathLst>
            </a:custGeom>
            <a:solidFill>
              <a:srgbClr val="574874"/>
            </a:solidFill>
          </p:spPr>
        </p:sp>
        <p:sp>
          <p:nvSpPr>
            <p:cNvPr id="9" name="TextBox 9"/>
            <p:cNvSpPr txBox="1"/>
            <p:nvPr/>
          </p:nvSpPr>
          <p:spPr>
            <a:xfrm>
              <a:off x="0" y="-47625"/>
              <a:ext cx="38581" cy="488843"/>
            </a:xfrm>
            <a:prstGeom prst="rect">
              <a:avLst/>
            </a:prstGeom>
          </p:spPr>
          <p:txBody>
            <a:bodyPr lIns="50800" tIns="50800" rIns="50800" bIns="50800" rtlCol="0" anchor="ctr"/>
            <a:lstStyle/>
            <a:p>
              <a:pPr algn="ctr">
                <a:lnSpc>
                  <a:spcPts val="2660"/>
                </a:lnSpc>
              </a:pPr>
            </a:p>
          </p:txBody>
        </p:sp>
      </p:grpSp>
      <p:grpSp>
        <p:nvGrpSpPr>
          <p:cNvPr id="10" name="Group 10"/>
          <p:cNvGrpSpPr/>
          <p:nvPr/>
        </p:nvGrpSpPr>
        <p:grpSpPr>
          <a:xfrm>
            <a:off x="8269738" y="1285799"/>
            <a:ext cx="837933" cy="7173676"/>
            <a:chOff x="0" y="0"/>
            <a:chExt cx="220690" cy="1889363"/>
          </a:xfrm>
        </p:grpSpPr>
        <p:sp>
          <p:nvSpPr>
            <p:cNvPr id="11" name="Freeform 11"/>
            <p:cNvSpPr/>
            <p:nvPr/>
          </p:nvSpPr>
          <p:spPr>
            <a:xfrm>
              <a:off x="0" y="0"/>
              <a:ext cx="220690" cy="1889363"/>
            </a:xfrm>
            <a:custGeom>
              <a:avLst/>
              <a:gdLst/>
              <a:ahLst/>
              <a:cxnLst/>
              <a:rect l="l" t="t" r="r" b="b"/>
              <a:pathLst>
                <a:path w="220690" h="1889363">
                  <a:moveTo>
                    <a:pt x="110345" y="0"/>
                  </a:moveTo>
                  <a:lnTo>
                    <a:pt x="110345" y="0"/>
                  </a:lnTo>
                  <a:cubicBezTo>
                    <a:pt x="171287" y="0"/>
                    <a:pt x="220690" y="49403"/>
                    <a:pt x="220690" y="110345"/>
                  </a:cubicBezTo>
                  <a:lnTo>
                    <a:pt x="220690" y="1779018"/>
                  </a:lnTo>
                  <a:cubicBezTo>
                    <a:pt x="220690" y="1839960"/>
                    <a:pt x="171287" y="1889363"/>
                    <a:pt x="110345" y="1889363"/>
                  </a:cubicBezTo>
                  <a:lnTo>
                    <a:pt x="110345" y="1889363"/>
                  </a:lnTo>
                  <a:cubicBezTo>
                    <a:pt x="49403" y="1889363"/>
                    <a:pt x="0" y="1839960"/>
                    <a:pt x="0" y="1779018"/>
                  </a:cubicBezTo>
                  <a:lnTo>
                    <a:pt x="0" y="110345"/>
                  </a:lnTo>
                  <a:cubicBezTo>
                    <a:pt x="0" y="49403"/>
                    <a:pt x="49403" y="0"/>
                    <a:pt x="110345" y="0"/>
                  </a:cubicBezTo>
                  <a:close/>
                </a:path>
              </a:pathLst>
            </a:custGeom>
            <a:solidFill>
              <a:srgbClr val="574874"/>
            </a:solidFill>
          </p:spPr>
        </p:sp>
        <p:sp>
          <p:nvSpPr>
            <p:cNvPr id="12" name="TextBox 12"/>
            <p:cNvSpPr txBox="1"/>
            <p:nvPr/>
          </p:nvSpPr>
          <p:spPr>
            <a:xfrm>
              <a:off x="0" y="-47625"/>
              <a:ext cx="220690" cy="1936988"/>
            </a:xfrm>
            <a:prstGeom prst="rect">
              <a:avLst/>
            </a:prstGeom>
          </p:spPr>
          <p:txBody>
            <a:bodyPr lIns="50800" tIns="50800" rIns="50800" bIns="50800" rtlCol="0" anchor="ctr"/>
            <a:lstStyle/>
            <a:p>
              <a:pPr algn="ctr">
                <a:lnSpc>
                  <a:spcPts val="2660"/>
                </a:lnSpc>
              </a:pPr>
            </a:p>
          </p:txBody>
        </p:sp>
      </p:grpSp>
      <p:grpSp>
        <p:nvGrpSpPr>
          <p:cNvPr id="13" name="Group 13"/>
          <p:cNvGrpSpPr>
            <a:grpSpLocks noChangeAspect="1"/>
          </p:cNvGrpSpPr>
          <p:nvPr/>
        </p:nvGrpSpPr>
        <p:grpSpPr>
          <a:xfrm>
            <a:off x="9671586" y="1328239"/>
            <a:ext cx="6928584" cy="7155841"/>
            <a:chOff x="0" y="0"/>
            <a:chExt cx="6350000" cy="6558280"/>
          </a:xfrm>
        </p:grpSpPr>
        <p:sp>
          <p:nvSpPr>
            <p:cNvPr id="14" name="Freeform 14"/>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t="-1452" b="-15642"/>
              </a:stretch>
            </a:blipFill>
          </p:spPr>
        </p:sp>
        <p:sp>
          <p:nvSpPr>
            <p:cNvPr id="15" name="Freeform 15"/>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574874"/>
            </a:solidFill>
          </p:spPr>
        </p:sp>
      </p:grpSp>
      <p:sp>
        <p:nvSpPr>
          <p:cNvPr id="16" name="TextBox 16"/>
          <p:cNvSpPr txBox="1"/>
          <p:nvPr/>
        </p:nvSpPr>
        <p:spPr>
          <a:xfrm>
            <a:off x="1481599" y="1602775"/>
            <a:ext cx="5914265" cy="2238498"/>
          </a:xfrm>
          <a:prstGeom prst="rect">
            <a:avLst/>
          </a:prstGeom>
        </p:spPr>
        <p:txBody>
          <a:bodyPr lIns="0" tIns="0" rIns="0" bIns="0" rtlCol="0" anchor="t">
            <a:spAutoFit/>
          </a:bodyPr>
          <a:lstStyle/>
          <a:p>
            <a:pPr algn="l">
              <a:lnSpc>
                <a:spcPts val="9045"/>
              </a:lnSpc>
            </a:pPr>
            <a:r>
              <a:rPr lang="en-US" sz="6460" dirty="0">
                <a:solidFill>
                  <a:srgbClr val="000000"/>
                </a:solidFill>
                <a:latin typeface="League Spartan" panose="00000800000000000000"/>
                <a:ea typeface="League Spartan" panose="00000800000000000000"/>
                <a:cs typeface="League Spartan" panose="00000800000000000000"/>
                <a:sym typeface="League Spartan" panose="00000800000000000000"/>
              </a:rPr>
              <a:t>MODEL BUILDING</a:t>
            </a:r>
            <a:endParaRPr lang="en-US" sz="6460" dirty="0">
              <a:solidFill>
                <a:srgbClr val="000000"/>
              </a:solidFill>
              <a:latin typeface="League Spartan" panose="00000800000000000000"/>
              <a:ea typeface="League Spartan" panose="00000800000000000000"/>
              <a:cs typeface="League Spartan" panose="00000800000000000000"/>
              <a:sym typeface="League Spartan" panose="00000800000000000000"/>
            </a:endParaRPr>
          </a:p>
        </p:txBody>
      </p:sp>
      <p:sp>
        <p:nvSpPr>
          <p:cNvPr id="17" name="TextBox 17"/>
          <p:cNvSpPr txBox="1"/>
          <p:nvPr/>
        </p:nvSpPr>
        <p:spPr>
          <a:xfrm>
            <a:off x="1481599" y="942975"/>
            <a:ext cx="4596719" cy="697900"/>
          </a:xfrm>
          <a:prstGeom prst="rect">
            <a:avLst/>
          </a:prstGeom>
        </p:spPr>
        <p:txBody>
          <a:bodyPr lIns="0" tIns="0" rIns="0" bIns="0" rtlCol="0" anchor="t">
            <a:spAutoFit/>
          </a:bodyPr>
          <a:lstStyle/>
          <a:p>
            <a:pPr algn="l">
              <a:lnSpc>
                <a:spcPts val="5635"/>
              </a:lnSpc>
            </a:pPr>
            <a:r>
              <a:rPr lang="en-US" sz="4025" b="1">
                <a:solidFill>
                  <a:srgbClr val="000000"/>
                </a:solidFill>
                <a:latin typeface="Lato Bold" panose="020F0502020204030203"/>
                <a:ea typeface="Lato Bold" panose="020F0502020204030203"/>
                <a:cs typeface="Lato Bold" panose="020F0502020204030203"/>
                <a:sym typeface="Lato Bold" panose="020F0502020204030203"/>
              </a:rPr>
              <a:t>ABOUT</a:t>
            </a:r>
            <a:endParaRPr lang="en-US" sz="4025" b="1">
              <a:solidFill>
                <a:srgbClr val="000000"/>
              </a:solidFill>
              <a:latin typeface="Lato Bold" panose="020F0502020204030203"/>
              <a:ea typeface="Lato Bold" panose="020F0502020204030203"/>
              <a:cs typeface="Lato Bold" panose="020F0502020204030203"/>
              <a:sym typeface="Lato Bold" panose="020F0502020204030203"/>
            </a:endParaRPr>
          </a:p>
        </p:txBody>
      </p:sp>
      <p:sp>
        <p:nvSpPr>
          <p:cNvPr id="18" name="TextBox 18"/>
          <p:cNvSpPr txBox="1"/>
          <p:nvPr/>
        </p:nvSpPr>
        <p:spPr>
          <a:xfrm>
            <a:off x="1028700" y="4033339"/>
            <a:ext cx="6367164" cy="4318490"/>
          </a:xfrm>
          <a:prstGeom prst="rect">
            <a:avLst/>
          </a:prstGeom>
        </p:spPr>
        <p:txBody>
          <a:bodyPr lIns="0" tIns="0" rIns="0" bIns="0" rtlCol="0" anchor="t">
            <a:spAutoFit/>
          </a:bodyPr>
          <a:lstStyle/>
          <a:p>
            <a:pPr algn="l">
              <a:lnSpc>
                <a:spcPts val="3140"/>
              </a:lnSpc>
            </a:pPr>
            <a:r>
              <a:rPr lang="en-US" sz="2245">
                <a:solidFill>
                  <a:srgbClr val="000000"/>
                </a:solidFill>
                <a:latin typeface="Poppins" panose="00000500000000000000"/>
                <a:ea typeface="Poppins" panose="00000500000000000000"/>
                <a:cs typeface="Poppins" panose="00000500000000000000"/>
                <a:sym typeface="Poppins" panose="00000500000000000000"/>
              </a:rPr>
              <a:t>Conclusion:</a:t>
            </a:r>
            <a:endParaRPr lang="en-US" sz="2245">
              <a:solidFill>
                <a:srgbClr val="000000"/>
              </a:solidFill>
              <a:latin typeface="Poppins" panose="00000500000000000000"/>
              <a:ea typeface="Poppins" panose="00000500000000000000"/>
              <a:cs typeface="Poppins" panose="00000500000000000000"/>
              <a:sym typeface="Poppins" panose="00000500000000000000"/>
            </a:endParaRPr>
          </a:p>
          <a:p>
            <a:pPr marL="484505" lvl="1" indent="-241935" algn="l">
              <a:lnSpc>
                <a:spcPts val="3140"/>
              </a:lnSpc>
              <a:buFont typeface="Arial" panose="020B0604020202020204"/>
              <a:buChar char="•"/>
            </a:pPr>
            <a:r>
              <a:rPr lang="en-US" sz="2245">
                <a:solidFill>
                  <a:srgbClr val="000000"/>
                </a:solidFill>
                <a:latin typeface="Poppins" panose="00000500000000000000"/>
                <a:ea typeface="Poppins" panose="00000500000000000000"/>
                <a:cs typeface="Poppins" panose="00000500000000000000"/>
                <a:sym typeface="Poppins" panose="00000500000000000000"/>
              </a:rPr>
              <a:t>This popularity-based approach allows users to discover books that have already been well-rated by many users, making it an effective, simple recommendation strategy.</a:t>
            </a:r>
            <a:endParaRPr lang="en-US" sz="2245">
              <a:solidFill>
                <a:srgbClr val="000000"/>
              </a:solidFill>
              <a:latin typeface="Poppins" panose="00000500000000000000"/>
              <a:ea typeface="Poppins" panose="00000500000000000000"/>
              <a:cs typeface="Poppins" panose="00000500000000000000"/>
              <a:sym typeface="Poppins" panose="00000500000000000000"/>
            </a:endParaRPr>
          </a:p>
          <a:p>
            <a:pPr marL="484505" lvl="1" indent="-241935" algn="l">
              <a:lnSpc>
                <a:spcPts val="3140"/>
              </a:lnSpc>
              <a:spcBef>
                <a:spcPct val="0"/>
              </a:spcBef>
              <a:buFont typeface="Arial" panose="020B0604020202020204"/>
              <a:buChar char="•"/>
            </a:pPr>
            <a:r>
              <a:rPr lang="en-US" sz="2245">
                <a:solidFill>
                  <a:srgbClr val="000000"/>
                </a:solidFill>
                <a:latin typeface="Poppins" panose="00000500000000000000"/>
                <a:ea typeface="Poppins" panose="00000500000000000000"/>
                <a:cs typeface="Poppins" panose="00000500000000000000"/>
                <a:sym typeface="Poppins" panose="00000500000000000000"/>
              </a:rPr>
              <a:t>The system’s recommendation power is based solely on the number of ratings and average rating, making it suitable for new users who do not have personalized preferences yet.</a:t>
            </a:r>
            <a:endParaRPr lang="en-US" sz="2245">
              <a:solidFill>
                <a:srgbClr val="000000"/>
              </a:solidFill>
              <a:latin typeface="Poppins" panose="00000500000000000000"/>
              <a:ea typeface="Poppins" panose="00000500000000000000"/>
              <a:cs typeface="Poppins" panose="00000500000000000000"/>
              <a:sym typeface="Poppins" panose="0000050000000000000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6666" b="-16666"/>
            </a:stretch>
          </a:blipFill>
        </p:spPr>
      </p:sp>
      <p:sp>
        <p:nvSpPr>
          <p:cNvPr id="3" name="AutoShape 3"/>
          <p:cNvSpPr/>
          <p:nvPr/>
        </p:nvSpPr>
        <p:spPr>
          <a:xfrm flipV="1">
            <a:off x="1481599" y="3314700"/>
            <a:ext cx="5452601" cy="0"/>
          </a:xfrm>
          <a:prstGeom prst="line">
            <a:avLst/>
          </a:prstGeom>
          <a:ln w="76200" cap="flat">
            <a:solidFill>
              <a:srgbClr val="574874"/>
            </a:solidFill>
            <a:prstDash val="solid"/>
            <a:headEnd type="none" w="sm" len="sm"/>
            <a:tailEnd type="none" w="sm" len="sm"/>
          </a:ln>
        </p:spPr>
      </p:sp>
      <p:grpSp>
        <p:nvGrpSpPr>
          <p:cNvPr id="4" name="Group 4"/>
          <p:cNvGrpSpPr/>
          <p:nvPr/>
        </p:nvGrpSpPr>
        <p:grpSpPr>
          <a:xfrm>
            <a:off x="1107009" y="1028700"/>
            <a:ext cx="65878" cy="2164155"/>
            <a:chOff x="0" y="0"/>
            <a:chExt cx="17351" cy="270442"/>
          </a:xfrm>
        </p:grpSpPr>
        <p:sp>
          <p:nvSpPr>
            <p:cNvPr id="5" name="Freeform 5"/>
            <p:cNvSpPr/>
            <p:nvPr/>
          </p:nvSpPr>
          <p:spPr>
            <a:xfrm>
              <a:off x="0" y="0"/>
              <a:ext cx="17351" cy="270442"/>
            </a:xfrm>
            <a:custGeom>
              <a:avLst/>
              <a:gdLst/>
              <a:ahLst/>
              <a:cxnLst/>
              <a:rect l="l" t="t" r="r" b="b"/>
              <a:pathLst>
                <a:path w="17351" h="270442">
                  <a:moveTo>
                    <a:pt x="0" y="0"/>
                  </a:moveTo>
                  <a:lnTo>
                    <a:pt x="17351" y="0"/>
                  </a:lnTo>
                  <a:lnTo>
                    <a:pt x="17351" y="270442"/>
                  </a:lnTo>
                  <a:lnTo>
                    <a:pt x="0" y="270442"/>
                  </a:lnTo>
                  <a:close/>
                </a:path>
              </a:pathLst>
            </a:custGeom>
            <a:solidFill>
              <a:srgbClr val="574874"/>
            </a:solidFill>
          </p:spPr>
        </p:sp>
        <p:sp>
          <p:nvSpPr>
            <p:cNvPr id="6" name="TextBox 6"/>
            <p:cNvSpPr txBox="1"/>
            <p:nvPr/>
          </p:nvSpPr>
          <p:spPr>
            <a:xfrm>
              <a:off x="0" y="-47625"/>
              <a:ext cx="17351" cy="318067"/>
            </a:xfrm>
            <a:prstGeom prst="rect">
              <a:avLst/>
            </a:prstGeom>
          </p:spPr>
          <p:txBody>
            <a:bodyPr lIns="50800" tIns="50800" rIns="50800" bIns="50800" rtlCol="0" anchor="ctr"/>
            <a:lstStyle/>
            <a:p>
              <a:pPr algn="ctr">
                <a:lnSpc>
                  <a:spcPts val="2660"/>
                </a:lnSpc>
              </a:pPr>
            </a:p>
          </p:txBody>
        </p:sp>
      </p:grpSp>
      <p:sp>
        <p:nvSpPr>
          <p:cNvPr id="7" name="TextBox 7"/>
          <p:cNvSpPr txBox="1"/>
          <p:nvPr/>
        </p:nvSpPr>
        <p:spPr>
          <a:xfrm>
            <a:off x="1481599" y="954359"/>
            <a:ext cx="6630783" cy="2238498"/>
          </a:xfrm>
          <a:prstGeom prst="rect">
            <a:avLst/>
          </a:prstGeom>
        </p:spPr>
        <p:txBody>
          <a:bodyPr lIns="0" tIns="0" rIns="0" bIns="0" rtlCol="0" anchor="t">
            <a:spAutoFit/>
          </a:bodyPr>
          <a:lstStyle/>
          <a:p>
            <a:pPr algn="l">
              <a:lnSpc>
                <a:spcPts val="9045"/>
              </a:lnSpc>
            </a:pPr>
            <a:r>
              <a:rPr lang="en-US" sz="6460" dirty="0">
                <a:solidFill>
                  <a:srgbClr val="000000"/>
                </a:solidFill>
                <a:latin typeface="League Spartan" panose="00000800000000000000"/>
                <a:ea typeface="League Spartan" panose="00000800000000000000"/>
                <a:cs typeface="League Spartan" panose="00000800000000000000"/>
                <a:sym typeface="League Spartan" panose="00000800000000000000"/>
              </a:rPr>
              <a:t>RECOMMENDER MODELS :</a:t>
            </a:r>
            <a:endParaRPr lang="en-US" sz="6460" dirty="0">
              <a:solidFill>
                <a:srgbClr val="000000"/>
              </a:solidFill>
              <a:latin typeface="League Spartan" panose="00000800000000000000"/>
              <a:ea typeface="League Spartan" panose="00000800000000000000"/>
              <a:cs typeface="League Spartan" panose="00000800000000000000"/>
              <a:sym typeface="League Spartan" panose="00000800000000000000"/>
            </a:endParaRPr>
          </a:p>
        </p:txBody>
      </p:sp>
      <p:sp>
        <p:nvSpPr>
          <p:cNvPr id="8" name="TextBox 8"/>
          <p:cNvSpPr txBox="1"/>
          <p:nvPr/>
        </p:nvSpPr>
        <p:spPr>
          <a:xfrm>
            <a:off x="1172886" y="4100211"/>
            <a:ext cx="15667313" cy="5807359"/>
          </a:xfrm>
          <a:prstGeom prst="rect">
            <a:avLst/>
          </a:prstGeom>
        </p:spPr>
        <p:txBody>
          <a:bodyPr wrap="square" lIns="0" tIns="0" rIns="0" bIns="0" rtlCol="0" anchor="t">
            <a:spAutoFit/>
          </a:bodyPr>
          <a:lstStyle/>
          <a:p>
            <a:pPr algn="l">
              <a:lnSpc>
                <a:spcPts val="3500"/>
              </a:lnSpc>
            </a:pPr>
            <a:r>
              <a:rPr lang="en-US" sz="2500" dirty="0">
                <a:solidFill>
                  <a:srgbClr val="000000"/>
                </a:solidFill>
                <a:latin typeface="League Spartan" panose="00000800000000000000"/>
                <a:ea typeface="League Spartan" panose="00000800000000000000"/>
                <a:cs typeface="League Spartan" panose="00000800000000000000"/>
                <a:sym typeface="League Spartan" panose="00000800000000000000"/>
              </a:rPr>
              <a:t> 1. Popularity Based Recommendation System</a:t>
            </a:r>
            <a:endParaRPr lang="en-US" sz="2500" dirty="0">
              <a:solidFill>
                <a:srgbClr val="000000"/>
              </a:solidFill>
              <a:latin typeface="League Spartan" panose="00000800000000000000"/>
              <a:ea typeface="League Spartan" panose="00000800000000000000"/>
              <a:cs typeface="League Spartan" panose="00000800000000000000"/>
              <a:sym typeface="League Spartan" panose="00000800000000000000"/>
            </a:endParaRPr>
          </a:p>
          <a:p>
            <a:pPr algn="l">
              <a:lnSpc>
                <a:spcPts val="3500"/>
              </a:lnSpc>
            </a:pPr>
            <a:endParaRPr lang="en-US" sz="2500" dirty="0">
              <a:solidFill>
                <a:srgbClr val="000000"/>
              </a:solidFill>
              <a:latin typeface="League Spartan" panose="00000800000000000000"/>
              <a:ea typeface="League Spartan" panose="00000800000000000000"/>
              <a:cs typeface="League Spartan" panose="00000800000000000000"/>
              <a:sym typeface="League Spartan" panose="00000800000000000000"/>
            </a:endParaRPr>
          </a:p>
          <a:p>
            <a:pPr algn="l">
              <a:lnSpc>
                <a:spcPts val="3500"/>
              </a:lnSpc>
            </a:pPr>
            <a:r>
              <a:rPr lang="en-US" sz="2500" dirty="0">
                <a:solidFill>
                  <a:srgbClr val="000000"/>
                </a:solidFill>
                <a:latin typeface="League Spartan" panose="00000800000000000000"/>
                <a:ea typeface="League Spartan" panose="00000800000000000000"/>
                <a:cs typeface="League Spartan" panose="00000800000000000000"/>
                <a:sym typeface="League Spartan" panose="00000800000000000000"/>
              </a:rPr>
              <a:t> 2. Collaborative filtering based recommendation system</a:t>
            </a:r>
            <a:endParaRPr lang="en-US" sz="2500" dirty="0">
              <a:solidFill>
                <a:srgbClr val="000000"/>
              </a:solidFill>
              <a:latin typeface="League Spartan" panose="00000800000000000000"/>
              <a:ea typeface="League Spartan" panose="00000800000000000000"/>
              <a:cs typeface="League Spartan" panose="00000800000000000000"/>
              <a:sym typeface="League Spartan" panose="00000800000000000000"/>
            </a:endParaRPr>
          </a:p>
          <a:p>
            <a:pPr algn="l">
              <a:lnSpc>
                <a:spcPts val="3500"/>
              </a:lnSpc>
            </a:pPr>
            <a:endParaRPr lang="en-US" sz="2500" dirty="0">
              <a:solidFill>
                <a:srgbClr val="000000"/>
              </a:solidFill>
              <a:latin typeface="League Spartan" panose="00000800000000000000"/>
              <a:ea typeface="League Spartan" panose="00000800000000000000"/>
              <a:cs typeface="League Spartan" panose="00000800000000000000"/>
              <a:sym typeface="League Spartan" panose="00000800000000000000"/>
            </a:endParaRPr>
          </a:p>
          <a:p>
            <a:pPr algn="l">
              <a:lnSpc>
                <a:spcPts val="3500"/>
              </a:lnSpc>
            </a:pPr>
            <a:endParaRPr lang="en-US" sz="2500" dirty="0">
              <a:solidFill>
                <a:srgbClr val="000000"/>
              </a:solidFill>
              <a:latin typeface="League Spartan" panose="00000800000000000000"/>
              <a:ea typeface="League Spartan" panose="00000800000000000000"/>
              <a:cs typeface="League Spartan" panose="00000800000000000000"/>
              <a:sym typeface="League Spartan" panose="00000800000000000000"/>
            </a:endParaRPr>
          </a:p>
          <a:p>
            <a:pPr algn="l">
              <a:lnSpc>
                <a:spcPts val="3500"/>
              </a:lnSpc>
            </a:pPr>
            <a:endParaRPr lang="en-US" sz="2500" dirty="0">
              <a:solidFill>
                <a:srgbClr val="000000"/>
              </a:solidFill>
              <a:latin typeface="League Spartan" panose="00000800000000000000"/>
              <a:ea typeface="League Spartan" panose="00000800000000000000"/>
              <a:cs typeface="League Spartan" panose="00000800000000000000"/>
              <a:sym typeface="League Spartan" panose="00000800000000000000"/>
            </a:endParaRPr>
          </a:p>
          <a:p>
            <a:pPr algn="l">
              <a:lnSpc>
                <a:spcPts val="3500"/>
              </a:lnSpc>
            </a:pPr>
            <a:endParaRPr lang="en-US" sz="2500" b="1" dirty="0">
              <a:solidFill>
                <a:srgbClr val="000000"/>
              </a:solidFill>
              <a:latin typeface="League Spartan" panose="00000800000000000000"/>
              <a:ea typeface="League Spartan" panose="00000800000000000000"/>
              <a:cs typeface="League Spartan" panose="00000800000000000000"/>
              <a:sym typeface="League Spartan" panose="00000800000000000000"/>
            </a:endParaRPr>
          </a:p>
          <a:p>
            <a:pPr algn="l">
              <a:lnSpc>
                <a:spcPts val="3500"/>
              </a:lnSpc>
            </a:pPr>
            <a:r>
              <a:rPr lang="en-US" sz="2500" b="1" dirty="0">
                <a:solidFill>
                  <a:srgbClr val="000000"/>
                </a:solidFill>
                <a:latin typeface="League Spartan" panose="00000800000000000000"/>
                <a:ea typeface="League Spartan" panose="00000800000000000000"/>
                <a:cs typeface="League Spartan" panose="00000800000000000000"/>
                <a:sym typeface="League Spartan" panose="00000800000000000000"/>
              </a:rPr>
              <a:t>CONCLUSION:</a:t>
            </a:r>
            <a:endParaRPr lang="en-US" sz="2500" b="1" dirty="0">
              <a:solidFill>
                <a:srgbClr val="000000"/>
              </a:solidFill>
              <a:latin typeface="League Spartan" panose="00000800000000000000"/>
              <a:ea typeface="League Spartan" panose="00000800000000000000"/>
              <a:cs typeface="League Spartan" panose="00000800000000000000"/>
              <a:sym typeface="League Spartan" panose="00000800000000000000"/>
            </a:endParaRPr>
          </a:p>
          <a:p>
            <a:pPr algn="l">
              <a:lnSpc>
                <a:spcPts val="3500"/>
              </a:lnSpc>
            </a:pPr>
            <a:endParaRPr lang="en-US" sz="2500" b="1" dirty="0">
              <a:solidFill>
                <a:srgbClr val="000000"/>
              </a:solidFill>
              <a:latin typeface="League Spartan" panose="00000800000000000000"/>
              <a:ea typeface="League Spartan" panose="00000800000000000000"/>
              <a:cs typeface="League Spartan" panose="00000800000000000000"/>
              <a:sym typeface="League Spartan" panose="00000800000000000000"/>
            </a:endParaRPr>
          </a:p>
          <a:p>
            <a:pPr>
              <a:lnSpc>
                <a:spcPts val="3500"/>
              </a:lnSpc>
            </a:pPr>
            <a:r>
              <a:rPr lang="en-US" sz="2500" dirty="0">
                <a:solidFill>
                  <a:srgbClr val="000000"/>
                </a:solidFill>
                <a:latin typeface="League Spartan" panose="00000800000000000000"/>
                <a:ea typeface="League Spartan" panose="00000800000000000000"/>
                <a:cs typeface="League Spartan" panose="00000800000000000000"/>
                <a:sym typeface="League Spartan" panose="00000800000000000000"/>
              </a:rPr>
              <a:t>Both the models are able to predict accurately. The most accurate and easy recommender model with which we could move ahead for deployment using </a:t>
            </a:r>
            <a:r>
              <a:rPr lang="en-US" sz="2500" dirty="0" err="1">
                <a:solidFill>
                  <a:srgbClr val="000000"/>
                </a:solidFill>
                <a:latin typeface="League Spartan" panose="00000800000000000000"/>
                <a:ea typeface="League Spartan" panose="00000800000000000000"/>
                <a:cs typeface="League Spartan" panose="00000800000000000000"/>
                <a:sym typeface="League Spartan" panose="00000800000000000000"/>
              </a:rPr>
              <a:t>Streamlit</a:t>
            </a:r>
            <a:r>
              <a:rPr lang="en-US" sz="2500" dirty="0">
                <a:solidFill>
                  <a:srgbClr val="000000"/>
                </a:solidFill>
                <a:latin typeface="League Spartan" panose="00000800000000000000"/>
                <a:ea typeface="League Spartan" panose="00000800000000000000"/>
                <a:cs typeface="League Spartan" panose="00000800000000000000"/>
                <a:sym typeface="League Spartan" panose="00000800000000000000"/>
              </a:rPr>
              <a:t> was “Collaborative Filtering Based Recommender System”</a:t>
            </a:r>
            <a:endParaRPr lang="en-US" sz="2500" dirty="0">
              <a:solidFill>
                <a:srgbClr val="000000"/>
              </a:solidFill>
              <a:latin typeface="League Spartan" panose="00000800000000000000"/>
              <a:ea typeface="League Spartan" panose="00000800000000000000"/>
              <a:cs typeface="League Spartan" panose="00000800000000000000"/>
              <a:sym typeface="League Spartan" panose="00000800000000000000"/>
            </a:endParaRPr>
          </a:p>
          <a:p>
            <a:pPr algn="l">
              <a:lnSpc>
                <a:spcPts val="3500"/>
              </a:lnSpc>
            </a:pPr>
            <a:endParaRPr lang="en-US" sz="2500" dirty="0">
              <a:solidFill>
                <a:srgbClr val="000000"/>
              </a:solidFill>
              <a:latin typeface="League Spartan" panose="00000800000000000000"/>
              <a:ea typeface="League Spartan" panose="00000800000000000000"/>
              <a:cs typeface="League Spartan" panose="00000800000000000000"/>
              <a:sym typeface="League Spartan" panose="00000800000000000000"/>
            </a:endParaRPr>
          </a:p>
          <a:p>
            <a:pPr algn="l">
              <a:lnSpc>
                <a:spcPts val="3500"/>
              </a:lnSpc>
            </a:pPr>
            <a:endParaRPr lang="en-US" sz="2500" dirty="0">
              <a:solidFill>
                <a:srgbClr val="000000"/>
              </a:solidFill>
              <a:latin typeface="League Spartan" panose="00000800000000000000"/>
              <a:ea typeface="League Spartan" panose="00000800000000000000"/>
              <a:cs typeface="League Spartan" panose="00000800000000000000"/>
              <a:sym typeface="League Spartan" panose="0000080000000000000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6666" b="-16666"/>
            </a:stretch>
          </a:blipFill>
        </p:spPr>
      </p:sp>
      <p:sp>
        <p:nvSpPr>
          <p:cNvPr id="3" name="AutoShape 3"/>
          <p:cNvSpPr/>
          <p:nvPr/>
        </p:nvSpPr>
        <p:spPr>
          <a:xfrm>
            <a:off x="1139948" y="2653940"/>
            <a:ext cx="5049618" cy="0"/>
          </a:xfrm>
          <a:prstGeom prst="line">
            <a:avLst/>
          </a:prstGeom>
          <a:ln w="76200" cap="flat">
            <a:solidFill>
              <a:srgbClr val="574874"/>
            </a:solidFill>
            <a:prstDash val="solid"/>
            <a:headEnd type="none" w="sm" len="sm"/>
            <a:tailEnd type="none" w="sm" len="sm"/>
          </a:ln>
        </p:spPr>
      </p:sp>
      <p:grpSp>
        <p:nvGrpSpPr>
          <p:cNvPr id="4" name="Group 4"/>
          <p:cNvGrpSpPr/>
          <p:nvPr/>
        </p:nvGrpSpPr>
        <p:grpSpPr>
          <a:xfrm>
            <a:off x="1107009" y="1028700"/>
            <a:ext cx="65878" cy="1026835"/>
            <a:chOff x="0" y="0"/>
            <a:chExt cx="17351" cy="270442"/>
          </a:xfrm>
        </p:grpSpPr>
        <p:sp>
          <p:nvSpPr>
            <p:cNvPr id="5" name="Freeform 5"/>
            <p:cNvSpPr/>
            <p:nvPr/>
          </p:nvSpPr>
          <p:spPr>
            <a:xfrm>
              <a:off x="0" y="0"/>
              <a:ext cx="17351" cy="270442"/>
            </a:xfrm>
            <a:custGeom>
              <a:avLst/>
              <a:gdLst/>
              <a:ahLst/>
              <a:cxnLst/>
              <a:rect l="l" t="t" r="r" b="b"/>
              <a:pathLst>
                <a:path w="17351" h="270442">
                  <a:moveTo>
                    <a:pt x="0" y="0"/>
                  </a:moveTo>
                  <a:lnTo>
                    <a:pt x="17351" y="0"/>
                  </a:lnTo>
                  <a:lnTo>
                    <a:pt x="17351" y="270442"/>
                  </a:lnTo>
                  <a:lnTo>
                    <a:pt x="0" y="270442"/>
                  </a:lnTo>
                  <a:close/>
                </a:path>
              </a:pathLst>
            </a:custGeom>
            <a:solidFill>
              <a:srgbClr val="574874"/>
            </a:solidFill>
          </p:spPr>
        </p:sp>
        <p:sp>
          <p:nvSpPr>
            <p:cNvPr id="6" name="TextBox 6"/>
            <p:cNvSpPr txBox="1"/>
            <p:nvPr/>
          </p:nvSpPr>
          <p:spPr>
            <a:xfrm>
              <a:off x="0" y="-47625"/>
              <a:ext cx="17351" cy="318067"/>
            </a:xfrm>
            <a:prstGeom prst="rect">
              <a:avLst/>
            </a:prstGeom>
          </p:spPr>
          <p:txBody>
            <a:bodyPr lIns="50800" tIns="50800" rIns="50800" bIns="50800" rtlCol="0" anchor="ctr"/>
            <a:lstStyle/>
            <a:p>
              <a:pPr algn="ctr">
                <a:lnSpc>
                  <a:spcPts val="2660"/>
                </a:lnSpc>
              </a:pPr>
            </a:p>
          </p:txBody>
        </p:sp>
      </p:grpSp>
      <p:sp>
        <p:nvSpPr>
          <p:cNvPr id="9" name="TextBox 9"/>
          <p:cNvSpPr txBox="1"/>
          <p:nvPr/>
        </p:nvSpPr>
        <p:spPr>
          <a:xfrm>
            <a:off x="1481599" y="1001984"/>
            <a:ext cx="10059833" cy="1392176"/>
          </a:xfrm>
          <a:prstGeom prst="rect">
            <a:avLst/>
          </a:prstGeom>
        </p:spPr>
        <p:txBody>
          <a:bodyPr lIns="0" tIns="0" rIns="0" bIns="0" rtlCol="0" anchor="t">
            <a:spAutoFit/>
          </a:bodyPr>
          <a:lstStyle/>
          <a:p>
            <a:pPr algn="l">
              <a:lnSpc>
                <a:spcPts val="5600"/>
              </a:lnSpc>
            </a:pPr>
            <a:r>
              <a:rPr lang="en-US" sz="4000" dirty="0">
                <a:solidFill>
                  <a:srgbClr val="000000"/>
                </a:solidFill>
                <a:latin typeface="League Spartan" panose="00000800000000000000"/>
                <a:ea typeface="League Spartan" panose="00000800000000000000"/>
                <a:cs typeface="League Spartan" panose="00000800000000000000"/>
                <a:sym typeface="League Spartan" panose="00000800000000000000"/>
              </a:rPr>
              <a:t> 1. POPULARITY BASED RECOMMENDATION SYSTEM</a:t>
            </a:r>
            <a:endParaRPr lang="en-US" sz="4000" dirty="0">
              <a:solidFill>
                <a:srgbClr val="000000"/>
              </a:solidFill>
              <a:latin typeface="League Spartan" panose="00000800000000000000"/>
              <a:ea typeface="League Spartan" panose="00000800000000000000"/>
              <a:cs typeface="League Spartan" panose="00000800000000000000"/>
              <a:sym typeface="League Spartan" panose="00000800000000000000"/>
            </a:endParaRPr>
          </a:p>
        </p:txBody>
      </p:sp>
      <p:sp>
        <p:nvSpPr>
          <p:cNvPr id="11" name="TextBox 11"/>
          <p:cNvSpPr txBox="1"/>
          <p:nvPr/>
        </p:nvSpPr>
        <p:spPr>
          <a:xfrm>
            <a:off x="1481599" y="2834915"/>
            <a:ext cx="6630783" cy="422275"/>
          </a:xfrm>
          <a:prstGeom prst="rect">
            <a:avLst/>
          </a:prstGeom>
        </p:spPr>
        <p:txBody>
          <a:bodyPr lIns="0" tIns="0" rIns="0" bIns="0" rtlCol="0" anchor="t">
            <a:spAutoFit/>
          </a:bodyPr>
          <a:lstStyle/>
          <a:p>
            <a:pPr algn="l">
              <a:lnSpc>
                <a:spcPts val="3500"/>
              </a:lnSpc>
            </a:pPr>
            <a:r>
              <a:rPr lang="en-US" sz="2500" dirty="0">
                <a:solidFill>
                  <a:srgbClr val="000000"/>
                </a:solidFill>
                <a:latin typeface="League Spartan" panose="00000800000000000000"/>
                <a:ea typeface="League Spartan" panose="00000800000000000000"/>
                <a:cs typeface="League Spartan" panose="00000800000000000000"/>
                <a:sym typeface="League Spartan" panose="00000800000000000000"/>
              </a:rPr>
              <a:t>INPUT:</a:t>
            </a:r>
            <a:endParaRPr lang="en-US" sz="2500" dirty="0">
              <a:solidFill>
                <a:srgbClr val="000000"/>
              </a:solidFill>
              <a:latin typeface="League Spartan" panose="00000800000000000000"/>
              <a:ea typeface="League Spartan" panose="00000800000000000000"/>
              <a:cs typeface="League Spartan" panose="00000800000000000000"/>
              <a:sym typeface="League Spartan" panose="00000800000000000000"/>
            </a:endParaRPr>
          </a:p>
        </p:txBody>
      </p:sp>
      <p:pic>
        <p:nvPicPr>
          <p:cNvPr id="13" name="Picture 12"/>
          <p:cNvPicPr>
            <a:picLocks noChangeAspect="1"/>
          </p:cNvPicPr>
          <p:nvPr/>
        </p:nvPicPr>
        <p:blipFill>
          <a:blip r:embed="rId2"/>
          <a:stretch>
            <a:fillRect/>
          </a:stretch>
        </p:blipFill>
        <p:spPr>
          <a:xfrm>
            <a:off x="1295400" y="3464891"/>
            <a:ext cx="15003969" cy="2124371"/>
          </a:xfrm>
          <a:prstGeom prst="rect">
            <a:avLst/>
          </a:prstGeom>
        </p:spPr>
      </p:pic>
      <p:pic>
        <p:nvPicPr>
          <p:cNvPr id="17" name="Picture 16"/>
          <p:cNvPicPr>
            <a:picLocks noChangeAspect="1"/>
          </p:cNvPicPr>
          <p:nvPr/>
        </p:nvPicPr>
        <p:blipFill>
          <a:blip r:embed="rId3"/>
          <a:stretch>
            <a:fillRect/>
          </a:stretch>
        </p:blipFill>
        <p:spPr>
          <a:xfrm>
            <a:off x="1295400" y="5972588"/>
            <a:ext cx="15003968" cy="1076475"/>
          </a:xfrm>
          <a:prstGeom prst="rect">
            <a:avLst/>
          </a:prstGeom>
        </p:spPr>
      </p:pic>
      <p:pic>
        <p:nvPicPr>
          <p:cNvPr id="19" name="Picture 18"/>
          <p:cNvPicPr>
            <a:picLocks noChangeAspect="1"/>
          </p:cNvPicPr>
          <p:nvPr/>
        </p:nvPicPr>
        <p:blipFill>
          <a:blip r:embed="rId4"/>
          <a:stretch>
            <a:fillRect/>
          </a:stretch>
        </p:blipFill>
        <p:spPr>
          <a:xfrm>
            <a:off x="1295400" y="7408850"/>
            <a:ext cx="15003969" cy="838317"/>
          </a:xfrm>
          <a:prstGeom prst="rect">
            <a:avLst/>
          </a:prstGeom>
        </p:spPr>
      </p:pic>
      <p:pic>
        <p:nvPicPr>
          <p:cNvPr id="21" name="Picture 20"/>
          <p:cNvPicPr>
            <a:picLocks noChangeAspect="1"/>
          </p:cNvPicPr>
          <p:nvPr/>
        </p:nvPicPr>
        <p:blipFill>
          <a:blip r:embed="rId5"/>
          <a:stretch>
            <a:fillRect/>
          </a:stretch>
        </p:blipFill>
        <p:spPr>
          <a:xfrm>
            <a:off x="1153597" y="8537009"/>
            <a:ext cx="16829604" cy="75258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6666" b="-16666"/>
            </a:stretch>
          </a:blipFill>
        </p:spPr>
      </p:sp>
      <p:sp>
        <p:nvSpPr>
          <p:cNvPr id="3" name="AutoShape 3"/>
          <p:cNvSpPr/>
          <p:nvPr/>
        </p:nvSpPr>
        <p:spPr>
          <a:xfrm>
            <a:off x="1107009" y="3150910"/>
            <a:ext cx="5049618" cy="0"/>
          </a:xfrm>
          <a:prstGeom prst="line">
            <a:avLst/>
          </a:prstGeom>
          <a:ln w="76200" cap="flat">
            <a:solidFill>
              <a:srgbClr val="574874"/>
            </a:solidFill>
            <a:prstDash val="solid"/>
            <a:headEnd type="none" w="sm" len="sm"/>
            <a:tailEnd type="none" w="sm" len="sm"/>
          </a:ln>
        </p:spPr>
      </p:sp>
      <p:grpSp>
        <p:nvGrpSpPr>
          <p:cNvPr id="4" name="Group 4"/>
          <p:cNvGrpSpPr/>
          <p:nvPr/>
        </p:nvGrpSpPr>
        <p:grpSpPr>
          <a:xfrm>
            <a:off x="1107009" y="1028700"/>
            <a:ext cx="146488" cy="1675250"/>
            <a:chOff x="0" y="0"/>
            <a:chExt cx="38581" cy="441218"/>
          </a:xfrm>
        </p:grpSpPr>
        <p:sp>
          <p:nvSpPr>
            <p:cNvPr id="5" name="Freeform 5"/>
            <p:cNvSpPr/>
            <p:nvPr/>
          </p:nvSpPr>
          <p:spPr>
            <a:xfrm>
              <a:off x="0" y="0"/>
              <a:ext cx="38581" cy="441218"/>
            </a:xfrm>
            <a:custGeom>
              <a:avLst/>
              <a:gdLst/>
              <a:ahLst/>
              <a:cxnLst/>
              <a:rect l="l" t="t" r="r" b="b"/>
              <a:pathLst>
                <a:path w="38581" h="441218">
                  <a:moveTo>
                    <a:pt x="0" y="0"/>
                  </a:moveTo>
                  <a:lnTo>
                    <a:pt x="38581" y="0"/>
                  </a:lnTo>
                  <a:lnTo>
                    <a:pt x="38581" y="441218"/>
                  </a:lnTo>
                  <a:lnTo>
                    <a:pt x="0" y="441218"/>
                  </a:lnTo>
                  <a:close/>
                </a:path>
              </a:pathLst>
            </a:custGeom>
            <a:solidFill>
              <a:srgbClr val="574874"/>
            </a:solidFill>
          </p:spPr>
        </p:sp>
        <p:sp>
          <p:nvSpPr>
            <p:cNvPr id="6" name="TextBox 6"/>
            <p:cNvSpPr txBox="1"/>
            <p:nvPr/>
          </p:nvSpPr>
          <p:spPr>
            <a:xfrm>
              <a:off x="0" y="-47625"/>
              <a:ext cx="38581" cy="488843"/>
            </a:xfrm>
            <a:prstGeom prst="rect">
              <a:avLst/>
            </a:prstGeom>
          </p:spPr>
          <p:txBody>
            <a:bodyPr lIns="50800" tIns="50800" rIns="50800" bIns="50800" rtlCol="0" anchor="ctr"/>
            <a:lstStyle/>
            <a:p>
              <a:pPr algn="ctr">
                <a:lnSpc>
                  <a:spcPts val="2660"/>
                </a:lnSpc>
              </a:pPr>
            </a:p>
          </p:txBody>
        </p:sp>
      </p:grpSp>
      <p:grpSp>
        <p:nvGrpSpPr>
          <p:cNvPr id="7" name="Group 7"/>
          <p:cNvGrpSpPr/>
          <p:nvPr/>
        </p:nvGrpSpPr>
        <p:grpSpPr>
          <a:xfrm rot="-5400000">
            <a:off x="1793081" y="8347431"/>
            <a:ext cx="146488" cy="1675250"/>
            <a:chOff x="0" y="0"/>
            <a:chExt cx="38581" cy="441218"/>
          </a:xfrm>
        </p:grpSpPr>
        <p:sp>
          <p:nvSpPr>
            <p:cNvPr id="8" name="Freeform 8"/>
            <p:cNvSpPr/>
            <p:nvPr/>
          </p:nvSpPr>
          <p:spPr>
            <a:xfrm>
              <a:off x="0" y="0"/>
              <a:ext cx="38581" cy="441218"/>
            </a:xfrm>
            <a:custGeom>
              <a:avLst/>
              <a:gdLst/>
              <a:ahLst/>
              <a:cxnLst/>
              <a:rect l="l" t="t" r="r" b="b"/>
              <a:pathLst>
                <a:path w="38581" h="441218">
                  <a:moveTo>
                    <a:pt x="0" y="0"/>
                  </a:moveTo>
                  <a:lnTo>
                    <a:pt x="38581" y="0"/>
                  </a:lnTo>
                  <a:lnTo>
                    <a:pt x="38581" y="441218"/>
                  </a:lnTo>
                  <a:lnTo>
                    <a:pt x="0" y="441218"/>
                  </a:lnTo>
                  <a:close/>
                </a:path>
              </a:pathLst>
            </a:custGeom>
            <a:solidFill>
              <a:srgbClr val="574874"/>
            </a:solidFill>
          </p:spPr>
        </p:sp>
        <p:sp>
          <p:nvSpPr>
            <p:cNvPr id="9" name="TextBox 9"/>
            <p:cNvSpPr txBox="1"/>
            <p:nvPr/>
          </p:nvSpPr>
          <p:spPr>
            <a:xfrm>
              <a:off x="0" y="-47625"/>
              <a:ext cx="38581" cy="488843"/>
            </a:xfrm>
            <a:prstGeom prst="rect">
              <a:avLst/>
            </a:prstGeom>
          </p:spPr>
          <p:txBody>
            <a:bodyPr lIns="50800" tIns="50800" rIns="50800" bIns="50800" rtlCol="0" anchor="ctr"/>
            <a:lstStyle/>
            <a:p>
              <a:pPr algn="ctr">
                <a:lnSpc>
                  <a:spcPts val="2660"/>
                </a:lnSpc>
              </a:pPr>
            </a:p>
          </p:txBody>
        </p:sp>
      </p:grpSp>
      <p:grpSp>
        <p:nvGrpSpPr>
          <p:cNvPr id="10" name="Group 10"/>
          <p:cNvGrpSpPr>
            <a:grpSpLocks noChangeAspect="1"/>
          </p:cNvGrpSpPr>
          <p:nvPr/>
        </p:nvGrpSpPr>
        <p:grpSpPr>
          <a:xfrm>
            <a:off x="7776210" y="359410"/>
            <a:ext cx="8382635" cy="9342755"/>
            <a:chOff x="0" y="0"/>
            <a:chExt cx="3663950" cy="4923790"/>
          </a:xfrm>
        </p:grpSpPr>
        <p:sp>
          <p:nvSpPr>
            <p:cNvPr id="11" name="Freeform 11"/>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2"/>
              <a:stretch>
                <a:fillRect t="-8925" b="-8925"/>
              </a:stretch>
            </a:blipFill>
          </p:spPr>
        </p:sp>
        <p:sp>
          <p:nvSpPr>
            <p:cNvPr id="12" name="Freeform 12"/>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574874"/>
            </a:solidFill>
          </p:spPr>
        </p:sp>
      </p:grpSp>
      <p:sp>
        <p:nvSpPr>
          <p:cNvPr id="13" name="TextBox 13"/>
          <p:cNvSpPr txBox="1"/>
          <p:nvPr/>
        </p:nvSpPr>
        <p:spPr>
          <a:xfrm>
            <a:off x="1481599" y="1602775"/>
            <a:ext cx="5914265" cy="1101176"/>
          </a:xfrm>
          <a:prstGeom prst="rect">
            <a:avLst/>
          </a:prstGeom>
        </p:spPr>
        <p:txBody>
          <a:bodyPr lIns="0" tIns="0" rIns="0" bIns="0" rtlCol="0" anchor="t">
            <a:spAutoFit/>
          </a:bodyPr>
          <a:lstStyle/>
          <a:p>
            <a:pPr algn="l">
              <a:lnSpc>
                <a:spcPts val="9045"/>
              </a:lnSpc>
            </a:pPr>
            <a:r>
              <a:rPr lang="en-US" sz="6460" b="1">
                <a:solidFill>
                  <a:srgbClr val="000000"/>
                </a:solidFill>
                <a:latin typeface="League Spartan" panose="00000800000000000000"/>
                <a:ea typeface="League Spartan" panose="00000800000000000000"/>
                <a:cs typeface="League Spartan" panose="00000800000000000000"/>
                <a:sym typeface="League Spartan" panose="00000800000000000000"/>
              </a:rPr>
              <a:t>CONTENTS</a:t>
            </a:r>
            <a:endParaRPr lang="en-US" sz="6460" b="1">
              <a:solidFill>
                <a:srgbClr val="000000"/>
              </a:solidFill>
              <a:latin typeface="League Spartan" panose="00000800000000000000"/>
              <a:ea typeface="League Spartan" panose="00000800000000000000"/>
              <a:cs typeface="League Spartan" panose="00000800000000000000"/>
              <a:sym typeface="League Spartan" panose="00000800000000000000"/>
            </a:endParaRPr>
          </a:p>
        </p:txBody>
      </p:sp>
      <p:sp>
        <p:nvSpPr>
          <p:cNvPr id="14" name="TextBox 14"/>
          <p:cNvSpPr txBox="1"/>
          <p:nvPr/>
        </p:nvSpPr>
        <p:spPr>
          <a:xfrm>
            <a:off x="1481599" y="942975"/>
            <a:ext cx="4596719" cy="697900"/>
          </a:xfrm>
          <a:prstGeom prst="rect">
            <a:avLst/>
          </a:prstGeom>
        </p:spPr>
        <p:txBody>
          <a:bodyPr lIns="0" tIns="0" rIns="0" bIns="0" rtlCol="0" anchor="t">
            <a:spAutoFit/>
          </a:bodyPr>
          <a:lstStyle/>
          <a:p>
            <a:pPr algn="l">
              <a:lnSpc>
                <a:spcPts val="5635"/>
              </a:lnSpc>
            </a:pPr>
            <a:r>
              <a:rPr lang="en-US" sz="4025" b="1">
                <a:solidFill>
                  <a:srgbClr val="000000"/>
                </a:solidFill>
                <a:latin typeface="Lato Bold" panose="020F0502020204030203"/>
                <a:ea typeface="Lato Bold" panose="020F0502020204030203"/>
                <a:cs typeface="Lato Bold" panose="020F0502020204030203"/>
                <a:sym typeface="Lato Bold" panose="020F0502020204030203"/>
              </a:rPr>
              <a:t>PAGE :</a:t>
            </a:r>
            <a:endParaRPr lang="en-US" sz="4025" b="1">
              <a:solidFill>
                <a:srgbClr val="000000"/>
              </a:solidFill>
              <a:latin typeface="Lato Bold" panose="020F0502020204030203"/>
              <a:ea typeface="Lato Bold" panose="020F0502020204030203"/>
              <a:cs typeface="Lato Bold" panose="020F0502020204030203"/>
              <a:sym typeface="Lato Bold" panose="020F0502020204030203"/>
            </a:endParaRPr>
          </a:p>
        </p:txBody>
      </p:sp>
      <p:sp>
        <p:nvSpPr>
          <p:cNvPr id="15" name="TextBox 15"/>
          <p:cNvSpPr txBox="1"/>
          <p:nvPr/>
        </p:nvSpPr>
        <p:spPr>
          <a:xfrm>
            <a:off x="1255149" y="3764986"/>
            <a:ext cx="6367164" cy="2823273"/>
          </a:xfrm>
          <a:prstGeom prst="rect">
            <a:avLst/>
          </a:prstGeom>
        </p:spPr>
        <p:txBody>
          <a:bodyPr lIns="0" tIns="0" rIns="0" bIns="0" rtlCol="0" anchor="t">
            <a:spAutoFit/>
          </a:bodyPr>
          <a:lstStyle/>
          <a:p>
            <a:pPr marL="570865" lvl="1" indent="-285115" algn="l">
              <a:lnSpc>
                <a:spcPts val="3700"/>
              </a:lnSpc>
              <a:buFont typeface="Arial" panose="020B0604020202020204"/>
              <a:buChar char="•"/>
            </a:pPr>
            <a:r>
              <a:rPr lang="en-US" sz="2645" dirty="0">
                <a:solidFill>
                  <a:srgbClr val="000000"/>
                </a:solidFill>
                <a:latin typeface="Poppins" panose="00000500000000000000"/>
                <a:ea typeface="Poppins" panose="00000500000000000000"/>
                <a:cs typeface="Poppins" panose="00000500000000000000"/>
                <a:sym typeface="Poppins" panose="00000500000000000000"/>
              </a:rPr>
              <a:t>Dataset Description</a:t>
            </a:r>
            <a:endParaRPr lang="en-US" sz="2645" dirty="0">
              <a:solidFill>
                <a:srgbClr val="000000"/>
              </a:solidFill>
              <a:latin typeface="Poppins" panose="00000500000000000000"/>
              <a:ea typeface="Poppins" panose="00000500000000000000"/>
              <a:cs typeface="Poppins" panose="00000500000000000000"/>
              <a:sym typeface="Poppins" panose="00000500000000000000"/>
            </a:endParaRPr>
          </a:p>
          <a:p>
            <a:pPr marL="570865" lvl="1" indent="-285115" algn="l">
              <a:lnSpc>
                <a:spcPts val="3700"/>
              </a:lnSpc>
              <a:buFont typeface="Arial" panose="020B0604020202020204"/>
              <a:buChar char="•"/>
            </a:pPr>
            <a:r>
              <a:rPr lang="en-US" sz="2645" dirty="0">
                <a:solidFill>
                  <a:srgbClr val="000000"/>
                </a:solidFill>
                <a:latin typeface="Poppins" panose="00000500000000000000"/>
                <a:ea typeface="Poppins" panose="00000500000000000000"/>
                <a:cs typeface="Poppins" panose="00000500000000000000"/>
                <a:sym typeface="Poppins" panose="00000500000000000000"/>
              </a:rPr>
              <a:t>Exploratory Data Analysis (EDA)</a:t>
            </a:r>
            <a:endParaRPr lang="en-US" sz="2645" dirty="0">
              <a:solidFill>
                <a:srgbClr val="000000"/>
              </a:solidFill>
              <a:latin typeface="Poppins" panose="00000500000000000000"/>
              <a:ea typeface="Poppins" panose="00000500000000000000"/>
              <a:cs typeface="Poppins" panose="00000500000000000000"/>
              <a:sym typeface="Poppins" panose="00000500000000000000"/>
            </a:endParaRPr>
          </a:p>
          <a:p>
            <a:pPr marL="570865" lvl="1" indent="-285115">
              <a:lnSpc>
                <a:spcPts val="3700"/>
              </a:lnSpc>
              <a:buFont typeface="Arial" panose="020B0604020202020204"/>
              <a:buChar char="•"/>
            </a:pPr>
            <a:r>
              <a:rPr lang="en-US" sz="2645" dirty="0">
                <a:solidFill>
                  <a:srgbClr val="000000"/>
                </a:solidFill>
                <a:latin typeface="Poppins" panose="00000500000000000000"/>
                <a:ea typeface="Poppins" panose="00000500000000000000"/>
                <a:cs typeface="Poppins" panose="00000500000000000000"/>
                <a:sym typeface="Poppins" panose="00000500000000000000"/>
              </a:rPr>
              <a:t>Visualization</a:t>
            </a:r>
            <a:endParaRPr lang="en-US" sz="2645" dirty="0">
              <a:solidFill>
                <a:srgbClr val="000000"/>
              </a:solidFill>
              <a:latin typeface="Poppins" panose="00000500000000000000"/>
              <a:ea typeface="Poppins" panose="00000500000000000000"/>
              <a:cs typeface="Poppins" panose="00000500000000000000"/>
              <a:sym typeface="Poppins" panose="00000500000000000000"/>
            </a:endParaRPr>
          </a:p>
          <a:p>
            <a:pPr marL="570865" lvl="1" indent="-285115" algn="l">
              <a:lnSpc>
                <a:spcPts val="3700"/>
              </a:lnSpc>
              <a:buFont typeface="Arial" panose="020B0604020202020204"/>
              <a:buChar char="•"/>
            </a:pPr>
            <a:r>
              <a:rPr lang="en-US" sz="2645" dirty="0">
                <a:solidFill>
                  <a:srgbClr val="000000"/>
                </a:solidFill>
                <a:latin typeface="Poppins" panose="00000500000000000000"/>
                <a:ea typeface="Poppins" panose="00000500000000000000"/>
                <a:cs typeface="Poppins" panose="00000500000000000000"/>
                <a:sym typeface="Poppins" panose="00000500000000000000"/>
              </a:rPr>
              <a:t>Model Building</a:t>
            </a:r>
            <a:endParaRPr lang="en-US" sz="2645" dirty="0">
              <a:solidFill>
                <a:srgbClr val="000000"/>
              </a:solidFill>
              <a:latin typeface="Poppins" panose="00000500000000000000"/>
              <a:ea typeface="Poppins" panose="00000500000000000000"/>
              <a:cs typeface="Poppins" panose="00000500000000000000"/>
              <a:sym typeface="Poppins" panose="00000500000000000000"/>
            </a:endParaRPr>
          </a:p>
          <a:p>
            <a:pPr marL="570865" lvl="1" indent="-285115">
              <a:lnSpc>
                <a:spcPts val="3700"/>
              </a:lnSpc>
              <a:buFont typeface="Arial" panose="020B0604020202020204"/>
              <a:buChar char="•"/>
            </a:pPr>
            <a:r>
              <a:rPr lang="en-US" sz="2645" dirty="0">
                <a:solidFill>
                  <a:srgbClr val="000000"/>
                </a:solidFill>
                <a:latin typeface="Poppins" panose="00000500000000000000"/>
                <a:ea typeface="Poppins" panose="00000500000000000000"/>
                <a:cs typeface="Poppins" panose="00000500000000000000"/>
                <a:sym typeface="Poppins" panose="00000500000000000000"/>
              </a:rPr>
              <a:t>Conclusion</a:t>
            </a:r>
            <a:endParaRPr lang="en-US" sz="2645" dirty="0">
              <a:solidFill>
                <a:srgbClr val="000000"/>
              </a:solidFill>
              <a:latin typeface="Poppins" panose="00000500000000000000"/>
              <a:ea typeface="Poppins" panose="00000500000000000000"/>
              <a:cs typeface="Poppins" panose="00000500000000000000"/>
              <a:sym typeface="Poppins" panose="00000500000000000000"/>
            </a:endParaRPr>
          </a:p>
          <a:p>
            <a:pPr marL="570865" lvl="1" indent="-285115" algn="l">
              <a:lnSpc>
                <a:spcPts val="3700"/>
              </a:lnSpc>
              <a:buFont typeface="Arial" panose="020B0604020202020204"/>
              <a:buChar char="•"/>
            </a:pPr>
            <a:r>
              <a:rPr lang="en-US" sz="2645" dirty="0">
                <a:solidFill>
                  <a:srgbClr val="000000"/>
                </a:solidFill>
                <a:latin typeface="Poppins" panose="00000500000000000000"/>
                <a:ea typeface="Poppins" panose="00000500000000000000"/>
                <a:cs typeface="Poppins" panose="00000500000000000000"/>
                <a:sym typeface="Poppins" panose="00000500000000000000"/>
              </a:rPr>
              <a:t>Deployment</a:t>
            </a:r>
            <a:endParaRPr lang="en-US" sz="2645" dirty="0">
              <a:solidFill>
                <a:srgbClr val="000000"/>
              </a:solidFill>
              <a:latin typeface="Poppins" panose="00000500000000000000"/>
              <a:ea typeface="Poppins" panose="00000500000000000000"/>
              <a:cs typeface="Poppins" panose="00000500000000000000"/>
              <a:sym typeface="Poppins" panose="0000050000000000000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6666" b="-16666"/>
            </a:stretch>
          </a:blipFill>
        </p:spPr>
      </p:sp>
      <p:sp>
        <p:nvSpPr>
          <p:cNvPr id="10" name="TextBox 10"/>
          <p:cNvSpPr txBox="1"/>
          <p:nvPr/>
        </p:nvSpPr>
        <p:spPr>
          <a:xfrm>
            <a:off x="685801" y="342900"/>
            <a:ext cx="7426582" cy="421206"/>
          </a:xfrm>
          <a:prstGeom prst="rect">
            <a:avLst/>
          </a:prstGeom>
        </p:spPr>
        <p:txBody>
          <a:bodyPr wrap="square" lIns="0" tIns="0" rIns="0" bIns="0" rtlCol="0" anchor="t">
            <a:spAutoFit/>
          </a:bodyPr>
          <a:lstStyle/>
          <a:p>
            <a:pPr algn="l">
              <a:lnSpc>
                <a:spcPts val="3500"/>
              </a:lnSpc>
            </a:pPr>
            <a:r>
              <a:rPr lang="en-US" sz="2500" dirty="0">
                <a:solidFill>
                  <a:srgbClr val="000000"/>
                </a:solidFill>
                <a:latin typeface="League Spartan" panose="00000800000000000000"/>
                <a:ea typeface="League Spartan" panose="00000800000000000000"/>
                <a:cs typeface="League Spartan" panose="00000800000000000000"/>
                <a:sym typeface="League Spartan" panose="00000800000000000000"/>
              </a:rPr>
              <a:t>OUTPUT:</a:t>
            </a:r>
            <a:endParaRPr lang="en-US" sz="2500" dirty="0">
              <a:solidFill>
                <a:srgbClr val="000000"/>
              </a:solidFill>
              <a:latin typeface="League Spartan" panose="00000800000000000000"/>
              <a:ea typeface="League Spartan" panose="00000800000000000000"/>
              <a:cs typeface="League Spartan" panose="00000800000000000000"/>
              <a:sym typeface="League Spartan" panose="00000800000000000000"/>
            </a:endParaRPr>
          </a:p>
        </p:txBody>
      </p:sp>
      <p:pic>
        <p:nvPicPr>
          <p:cNvPr id="13" name="Picture 12"/>
          <p:cNvPicPr>
            <a:picLocks noChangeAspect="1"/>
          </p:cNvPicPr>
          <p:nvPr/>
        </p:nvPicPr>
        <p:blipFill>
          <a:blip r:embed="rId2"/>
          <a:stretch>
            <a:fillRect/>
          </a:stretch>
        </p:blipFill>
        <p:spPr>
          <a:xfrm>
            <a:off x="489329" y="1649384"/>
            <a:ext cx="17309341" cy="783064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6666" b="-16666"/>
            </a:stretch>
          </a:blipFill>
        </p:spPr>
      </p:sp>
      <p:sp>
        <p:nvSpPr>
          <p:cNvPr id="3" name="AutoShape 3"/>
          <p:cNvSpPr/>
          <p:nvPr/>
        </p:nvSpPr>
        <p:spPr>
          <a:xfrm>
            <a:off x="1139948" y="2653940"/>
            <a:ext cx="5049618" cy="0"/>
          </a:xfrm>
          <a:prstGeom prst="line">
            <a:avLst/>
          </a:prstGeom>
          <a:ln w="76200" cap="flat">
            <a:solidFill>
              <a:srgbClr val="574874"/>
            </a:solidFill>
            <a:prstDash val="solid"/>
            <a:headEnd type="none" w="sm" len="sm"/>
            <a:tailEnd type="none" w="sm" len="sm"/>
          </a:ln>
        </p:spPr>
      </p:sp>
      <p:grpSp>
        <p:nvGrpSpPr>
          <p:cNvPr id="4" name="Group 4"/>
          <p:cNvGrpSpPr/>
          <p:nvPr/>
        </p:nvGrpSpPr>
        <p:grpSpPr>
          <a:xfrm>
            <a:off x="1107009" y="1028700"/>
            <a:ext cx="65878" cy="1026835"/>
            <a:chOff x="0" y="0"/>
            <a:chExt cx="17351" cy="270442"/>
          </a:xfrm>
        </p:grpSpPr>
        <p:sp>
          <p:nvSpPr>
            <p:cNvPr id="5" name="Freeform 5"/>
            <p:cNvSpPr/>
            <p:nvPr/>
          </p:nvSpPr>
          <p:spPr>
            <a:xfrm>
              <a:off x="0" y="0"/>
              <a:ext cx="17351" cy="270442"/>
            </a:xfrm>
            <a:custGeom>
              <a:avLst/>
              <a:gdLst/>
              <a:ahLst/>
              <a:cxnLst/>
              <a:rect l="l" t="t" r="r" b="b"/>
              <a:pathLst>
                <a:path w="17351" h="270442">
                  <a:moveTo>
                    <a:pt x="0" y="0"/>
                  </a:moveTo>
                  <a:lnTo>
                    <a:pt x="17351" y="0"/>
                  </a:lnTo>
                  <a:lnTo>
                    <a:pt x="17351" y="270442"/>
                  </a:lnTo>
                  <a:lnTo>
                    <a:pt x="0" y="270442"/>
                  </a:lnTo>
                  <a:close/>
                </a:path>
              </a:pathLst>
            </a:custGeom>
            <a:solidFill>
              <a:srgbClr val="574874"/>
            </a:solidFill>
          </p:spPr>
        </p:sp>
        <p:sp>
          <p:nvSpPr>
            <p:cNvPr id="6" name="TextBox 6"/>
            <p:cNvSpPr txBox="1"/>
            <p:nvPr/>
          </p:nvSpPr>
          <p:spPr>
            <a:xfrm>
              <a:off x="0" y="-47625"/>
              <a:ext cx="17351" cy="318067"/>
            </a:xfrm>
            <a:prstGeom prst="rect">
              <a:avLst/>
            </a:prstGeom>
          </p:spPr>
          <p:txBody>
            <a:bodyPr lIns="50800" tIns="50800" rIns="50800" bIns="50800" rtlCol="0" anchor="ctr"/>
            <a:lstStyle/>
            <a:p>
              <a:pPr algn="ctr">
                <a:lnSpc>
                  <a:spcPts val="2660"/>
                </a:lnSpc>
              </a:pPr>
            </a:p>
          </p:txBody>
        </p:sp>
      </p:grpSp>
      <p:sp>
        <p:nvSpPr>
          <p:cNvPr id="9" name="TextBox 9"/>
          <p:cNvSpPr txBox="1"/>
          <p:nvPr/>
        </p:nvSpPr>
        <p:spPr>
          <a:xfrm>
            <a:off x="1481599" y="1001984"/>
            <a:ext cx="12797955" cy="1392176"/>
          </a:xfrm>
          <a:prstGeom prst="rect">
            <a:avLst/>
          </a:prstGeom>
        </p:spPr>
        <p:txBody>
          <a:bodyPr lIns="0" tIns="0" rIns="0" bIns="0" rtlCol="0" anchor="t">
            <a:spAutoFit/>
          </a:bodyPr>
          <a:lstStyle/>
          <a:p>
            <a:pPr algn="l">
              <a:lnSpc>
                <a:spcPts val="5600"/>
              </a:lnSpc>
            </a:pPr>
            <a:r>
              <a:rPr lang="en-US" sz="4000" dirty="0">
                <a:solidFill>
                  <a:srgbClr val="000000"/>
                </a:solidFill>
                <a:latin typeface="League Spartan" panose="00000800000000000000"/>
                <a:ea typeface="League Spartan" panose="00000800000000000000"/>
                <a:cs typeface="League Spartan" panose="00000800000000000000"/>
                <a:sym typeface="League Spartan" panose="00000800000000000000"/>
              </a:rPr>
              <a:t> 2. COLLABORATIVE FILTERING BASED RECOMMENDATION SYSTEM</a:t>
            </a:r>
            <a:endParaRPr lang="en-US" sz="4000" dirty="0">
              <a:solidFill>
                <a:srgbClr val="000000"/>
              </a:solidFill>
              <a:latin typeface="League Spartan" panose="00000800000000000000"/>
              <a:ea typeface="League Spartan" panose="00000800000000000000"/>
              <a:cs typeface="League Spartan" panose="00000800000000000000"/>
              <a:sym typeface="League Spartan" panose="00000800000000000000"/>
            </a:endParaRPr>
          </a:p>
        </p:txBody>
      </p:sp>
      <p:sp>
        <p:nvSpPr>
          <p:cNvPr id="11" name="TextBox 11"/>
          <p:cNvSpPr txBox="1"/>
          <p:nvPr/>
        </p:nvSpPr>
        <p:spPr>
          <a:xfrm>
            <a:off x="1481599" y="2834915"/>
            <a:ext cx="6630783" cy="422275"/>
          </a:xfrm>
          <a:prstGeom prst="rect">
            <a:avLst/>
          </a:prstGeom>
        </p:spPr>
        <p:txBody>
          <a:bodyPr lIns="0" tIns="0" rIns="0" bIns="0" rtlCol="0" anchor="t">
            <a:spAutoFit/>
          </a:bodyPr>
          <a:lstStyle/>
          <a:p>
            <a:pPr algn="l">
              <a:lnSpc>
                <a:spcPts val="3500"/>
              </a:lnSpc>
            </a:pPr>
            <a:r>
              <a:rPr lang="en-US" sz="2500" dirty="0">
                <a:solidFill>
                  <a:srgbClr val="000000"/>
                </a:solidFill>
                <a:latin typeface="League Spartan" panose="00000800000000000000"/>
                <a:ea typeface="League Spartan" panose="00000800000000000000"/>
                <a:cs typeface="League Spartan" panose="00000800000000000000"/>
                <a:sym typeface="League Spartan" panose="00000800000000000000"/>
              </a:rPr>
              <a:t>INPUT:</a:t>
            </a:r>
            <a:endParaRPr lang="en-US" sz="2500" dirty="0">
              <a:solidFill>
                <a:srgbClr val="000000"/>
              </a:solidFill>
              <a:latin typeface="League Spartan" panose="00000800000000000000"/>
              <a:ea typeface="League Spartan" panose="00000800000000000000"/>
              <a:cs typeface="League Spartan" panose="00000800000000000000"/>
              <a:sym typeface="League Spartan" panose="00000800000000000000"/>
            </a:endParaRPr>
          </a:p>
        </p:txBody>
      </p:sp>
      <p:pic>
        <p:nvPicPr>
          <p:cNvPr id="13" name="Picture 12"/>
          <p:cNvPicPr>
            <a:picLocks noChangeAspect="1"/>
          </p:cNvPicPr>
          <p:nvPr/>
        </p:nvPicPr>
        <p:blipFill>
          <a:blip r:embed="rId2"/>
          <a:stretch>
            <a:fillRect/>
          </a:stretch>
        </p:blipFill>
        <p:spPr>
          <a:xfrm>
            <a:off x="1481599" y="3736037"/>
            <a:ext cx="15108758" cy="1571844"/>
          </a:xfrm>
          <a:prstGeom prst="rect">
            <a:avLst/>
          </a:prstGeom>
        </p:spPr>
      </p:pic>
      <p:pic>
        <p:nvPicPr>
          <p:cNvPr id="15" name="Picture 14"/>
          <p:cNvPicPr>
            <a:picLocks noChangeAspect="1"/>
          </p:cNvPicPr>
          <p:nvPr/>
        </p:nvPicPr>
        <p:blipFill>
          <a:blip r:embed="rId3"/>
          <a:stretch>
            <a:fillRect/>
          </a:stretch>
        </p:blipFill>
        <p:spPr>
          <a:xfrm>
            <a:off x="1481599" y="5863601"/>
            <a:ext cx="15013495" cy="1705213"/>
          </a:xfrm>
          <a:prstGeom prst="rect">
            <a:avLst/>
          </a:prstGeom>
        </p:spPr>
      </p:pic>
      <p:pic>
        <p:nvPicPr>
          <p:cNvPr id="17" name="Picture 16"/>
          <p:cNvPicPr>
            <a:picLocks noChangeAspect="1"/>
          </p:cNvPicPr>
          <p:nvPr/>
        </p:nvPicPr>
        <p:blipFill>
          <a:blip r:embed="rId4"/>
          <a:stretch>
            <a:fillRect/>
          </a:stretch>
        </p:blipFill>
        <p:spPr>
          <a:xfrm>
            <a:off x="1481598" y="7848247"/>
            <a:ext cx="15013495" cy="168616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6666" b="-16666"/>
            </a:stretch>
          </a:blipFill>
        </p:spPr>
        <p:txBody>
          <a:bodyPr/>
          <a:lstStyle/>
          <a:p>
            <a:pPr marL="0" marR="0" lvl="0" indent="0" algn="l" defTabSz="914400" rtl="0" eaLnBrk="1" fontAlgn="auto" latinLnBrk="0" hangingPunct="1">
              <a:lnSpc>
                <a:spcPts val="3500"/>
              </a:lnSpc>
              <a:spcBef>
                <a:spcPts val="0"/>
              </a:spcBef>
              <a:spcAft>
                <a:spcPts val="0"/>
              </a:spcAft>
              <a:buClrTx/>
              <a:buSzTx/>
              <a:buFontTx/>
              <a:buNone/>
              <a:defRPr/>
            </a:pPr>
            <a:endParaRPr kumimoji="0" lang="en-US" sz="2500" b="0" i="0" u="none" strike="noStrike" kern="1200" cap="none" spc="0" normalizeH="0" baseline="0" noProof="0" dirty="0">
              <a:ln>
                <a:noFill/>
              </a:ln>
              <a:solidFill>
                <a:srgbClr val="000000"/>
              </a:solidFill>
              <a:effectLst/>
              <a:uLnTx/>
              <a:uFillTx/>
              <a:latin typeface="League Spartan" panose="00000800000000000000"/>
              <a:ea typeface="League Spartan" panose="00000800000000000000"/>
              <a:cs typeface="League Spartan" panose="00000800000000000000"/>
              <a:sym typeface="League Spartan" panose="00000800000000000000"/>
            </a:endParaRPr>
          </a:p>
          <a:p>
            <a:pPr marL="0" marR="0" lvl="0" indent="0" algn="l" defTabSz="914400" rtl="0" eaLnBrk="1" fontAlgn="auto" latinLnBrk="0" hangingPunct="1">
              <a:lnSpc>
                <a:spcPts val="3500"/>
              </a:lnSpc>
              <a:spcBef>
                <a:spcPts val="0"/>
              </a:spcBef>
              <a:spcAft>
                <a:spcPts val="0"/>
              </a:spcAft>
              <a:buClrTx/>
              <a:buSzTx/>
              <a:buFontTx/>
              <a:buNone/>
              <a:defRPr/>
            </a:pPr>
            <a:endParaRPr lang="en-US" sz="2500" dirty="0">
              <a:solidFill>
                <a:srgbClr val="000000"/>
              </a:solidFill>
              <a:latin typeface="League Spartan" panose="00000800000000000000"/>
              <a:ea typeface="League Spartan" panose="00000800000000000000"/>
              <a:cs typeface="League Spartan" panose="00000800000000000000"/>
              <a:sym typeface="League Spartan" panose="00000800000000000000"/>
            </a:endParaRPr>
          </a:p>
          <a:p>
            <a:pPr marL="0" marR="0" lvl="0" indent="0" algn="l" defTabSz="914400" rtl="0" eaLnBrk="1" fontAlgn="auto" latinLnBrk="0" hangingPunct="1">
              <a:lnSpc>
                <a:spcPts val="3500"/>
              </a:lnSpc>
              <a:spcBef>
                <a:spcPts val="0"/>
              </a:spcBef>
              <a:spcAft>
                <a:spcPts val="0"/>
              </a:spcAft>
              <a:buClrTx/>
              <a:buSzTx/>
              <a:buFontTx/>
              <a:buNone/>
              <a:defRPr/>
            </a:pPr>
            <a:r>
              <a:rPr lang="en-US" sz="2500" dirty="0">
                <a:solidFill>
                  <a:srgbClr val="000000"/>
                </a:solidFill>
                <a:latin typeface="League Spartan" panose="00000800000000000000"/>
                <a:ea typeface="League Spartan" panose="00000800000000000000"/>
                <a:cs typeface="League Spartan" panose="00000800000000000000"/>
                <a:sym typeface="League Spartan" panose="00000800000000000000"/>
              </a:rPr>
              <a:t>            OUT</a:t>
            </a:r>
            <a:r>
              <a:rPr kumimoji="0" lang="en-US" sz="2500" b="0" i="0" u="none" strike="noStrike" kern="1200" cap="none" spc="0" normalizeH="0" baseline="0" noProof="0" dirty="0">
                <a:ln>
                  <a:noFill/>
                </a:ln>
                <a:solidFill>
                  <a:srgbClr val="000000"/>
                </a:solidFill>
                <a:effectLst/>
                <a:uLnTx/>
                <a:uFillTx/>
                <a:latin typeface="League Spartan" panose="00000800000000000000"/>
                <a:ea typeface="League Spartan" panose="00000800000000000000"/>
                <a:cs typeface="League Spartan" panose="00000800000000000000"/>
                <a:sym typeface="League Spartan" panose="00000800000000000000"/>
              </a:rPr>
              <a:t>PUT:</a:t>
            </a:r>
            <a:endParaRPr kumimoji="0" lang="en-US" sz="2500" b="0" i="0" u="none" strike="noStrike" kern="1200" cap="none" spc="0" normalizeH="0" baseline="0" noProof="0" dirty="0">
              <a:ln>
                <a:noFill/>
              </a:ln>
              <a:solidFill>
                <a:srgbClr val="000000"/>
              </a:solidFill>
              <a:effectLst/>
              <a:uLnTx/>
              <a:uFillTx/>
              <a:latin typeface="League Spartan" panose="00000800000000000000"/>
              <a:ea typeface="League Spartan" panose="00000800000000000000"/>
              <a:cs typeface="League Spartan" panose="00000800000000000000"/>
              <a:sym typeface="League Spartan" panose="00000800000000000000"/>
            </a:endParaRPr>
          </a:p>
        </p:txBody>
      </p:sp>
      <p:pic>
        <p:nvPicPr>
          <p:cNvPr id="5" name="Picture 4"/>
          <p:cNvPicPr>
            <a:picLocks noChangeAspect="1"/>
          </p:cNvPicPr>
          <p:nvPr/>
        </p:nvPicPr>
        <p:blipFill>
          <a:blip r:embed="rId2"/>
          <a:stretch>
            <a:fillRect/>
          </a:stretch>
        </p:blipFill>
        <p:spPr>
          <a:xfrm>
            <a:off x="838200" y="1638300"/>
            <a:ext cx="16383000" cy="795398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33400" y="-419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6666" b="-16666"/>
            </a:stretch>
          </a:blipFill>
        </p:spPr>
      </p:sp>
      <p:sp>
        <p:nvSpPr>
          <p:cNvPr id="3" name="AutoShape 3"/>
          <p:cNvSpPr/>
          <p:nvPr/>
        </p:nvSpPr>
        <p:spPr>
          <a:xfrm>
            <a:off x="1067004" y="2247940"/>
            <a:ext cx="5049618" cy="0"/>
          </a:xfrm>
          <a:prstGeom prst="line">
            <a:avLst/>
          </a:prstGeom>
          <a:ln w="76200" cap="flat">
            <a:solidFill>
              <a:srgbClr val="574874"/>
            </a:solidFill>
            <a:prstDash val="solid"/>
            <a:headEnd type="none" w="sm" len="sm"/>
            <a:tailEnd type="none" w="sm" len="sm"/>
          </a:ln>
        </p:spPr>
      </p:sp>
      <p:grpSp>
        <p:nvGrpSpPr>
          <p:cNvPr id="4" name="Group 4"/>
          <p:cNvGrpSpPr/>
          <p:nvPr/>
        </p:nvGrpSpPr>
        <p:grpSpPr>
          <a:xfrm>
            <a:off x="1028904" y="496570"/>
            <a:ext cx="146488" cy="1675250"/>
            <a:chOff x="0" y="0"/>
            <a:chExt cx="38581" cy="441218"/>
          </a:xfrm>
        </p:grpSpPr>
        <p:sp>
          <p:nvSpPr>
            <p:cNvPr id="5" name="Freeform 5"/>
            <p:cNvSpPr/>
            <p:nvPr/>
          </p:nvSpPr>
          <p:spPr>
            <a:xfrm>
              <a:off x="0" y="0"/>
              <a:ext cx="38581" cy="441218"/>
            </a:xfrm>
            <a:custGeom>
              <a:avLst/>
              <a:gdLst/>
              <a:ahLst/>
              <a:cxnLst/>
              <a:rect l="l" t="t" r="r" b="b"/>
              <a:pathLst>
                <a:path w="38581" h="441218">
                  <a:moveTo>
                    <a:pt x="0" y="0"/>
                  </a:moveTo>
                  <a:lnTo>
                    <a:pt x="38581" y="0"/>
                  </a:lnTo>
                  <a:lnTo>
                    <a:pt x="38581" y="441218"/>
                  </a:lnTo>
                  <a:lnTo>
                    <a:pt x="0" y="441218"/>
                  </a:lnTo>
                  <a:close/>
                </a:path>
              </a:pathLst>
            </a:custGeom>
            <a:solidFill>
              <a:srgbClr val="574874"/>
            </a:solidFill>
          </p:spPr>
        </p:sp>
        <p:sp>
          <p:nvSpPr>
            <p:cNvPr id="6" name="TextBox 6"/>
            <p:cNvSpPr txBox="1"/>
            <p:nvPr/>
          </p:nvSpPr>
          <p:spPr>
            <a:xfrm>
              <a:off x="0" y="-47625"/>
              <a:ext cx="38581" cy="488843"/>
            </a:xfrm>
            <a:prstGeom prst="rect">
              <a:avLst/>
            </a:prstGeom>
          </p:spPr>
          <p:txBody>
            <a:bodyPr lIns="50800" tIns="50800" rIns="50800" bIns="50800" rtlCol="0" anchor="ctr"/>
            <a:lstStyle/>
            <a:p>
              <a:pPr algn="ctr">
                <a:lnSpc>
                  <a:spcPts val="2660"/>
                </a:lnSpc>
              </a:pPr>
            </a:p>
          </p:txBody>
        </p:sp>
      </p:grpSp>
      <p:grpSp>
        <p:nvGrpSpPr>
          <p:cNvPr id="7" name="Group 7"/>
          <p:cNvGrpSpPr/>
          <p:nvPr/>
        </p:nvGrpSpPr>
        <p:grpSpPr>
          <a:xfrm rot="-5400000">
            <a:off x="1793081" y="8347431"/>
            <a:ext cx="146488" cy="1675250"/>
            <a:chOff x="0" y="0"/>
            <a:chExt cx="38581" cy="441218"/>
          </a:xfrm>
        </p:grpSpPr>
        <p:sp>
          <p:nvSpPr>
            <p:cNvPr id="8" name="Freeform 8"/>
            <p:cNvSpPr/>
            <p:nvPr/>
          </p:nvSpPr>
          <p:spPr>
            <a:xfrm>
              <a:off x="0" y="0"/>
              <a:ext cx="38581" cy="441218"/>
            </a:xfrm>
            <a:custGeom>
              <a:avLst/>
              <a:gdLst/>
              <a:ahLst/>
              <a:cxnLst/>
              <a:rect l="l" t="t" r="r" b="b"/>
              <a:pathLst>
                <a:path w="38581" h="441218">
                  <a:moveTo>
                    <a:pt x="0" y="0"/>
                  </a:moveTo>
                  <a:lnTo>
                    <a:pt x="38581" y="0"/>
                  </a:lnTo>
                  <a:lnTo>
                    <a:pt x="38581" y="441218"/>
                  </a:lnTo>
                  <a:lnTo>
                    <a:pt x="0" y="441218"/>
                  </a:lnTo>
                  <a:close/>
                </a:path>
              </a:pathLst>
            </a:custGeom>
            <a:solidFill>
              <a:srgbClr val="574874"/>
            </a:solidFill>
          </p:spPr>
        </p:sp>
        <p:sp>
          <p:nvSpPr>
            <p:cNvPr id="9" name="TextBox 9"/>
            <p:cNvSpPr txBox="1"/>
            <p:nvPr/>
          </p:nvSpPr>
          <p:spPr>
            <a:xfrm>
              <a:off x="0" y="-47625"/>
              <a:ext cx="38581" cy="488843"/>
            </a:xfrm>
            <a:prstGeom prst="rect">
              <a:avLst/>
            </a:prstGeom>
          </p:spPr>
          <p:txBody>
            <a:bodyPr lIns="50800" tIns="50800" rIns="50800" bIns="50800" rtlCol="0" anchor="ctr"/>
            <a:lstStyle/>
            <a:p>
              <a:pPr algn="ctr">
                <a:lnSpc>
                  <a:spcPts val="2660"/>
                </a:lnSpc>
              </a:pPr>
            </a:p>
          </p:txBody>
        </p:sp>
      </p:grpSp>
      <p:sp>
        <p:nvSpPr>
          <p:cNvPr id="10" name="Freeform 10"/>
          <p:cNvSpPr/>
          <p:nvPr/>
        </p:nvSpPr>
        <p:spPr>
          <a:xfrm>
            <a:off x="7395864" y="1778452"/>
            <a:ext cx="10434936" cy="7333360"/>
          </a:xfrm>
          <a:custGeom>
            <a:avLst/>
            <a:gdLst/>
            <a:ahLst/>
            <a:cxnLst/>
            <a:rect l="l" t="t" r="r" b="b"/>
            <a:pathLst>
              <a:path w="10431131" h="6053636">
                <a:moveTo>
                  <a:pt x="0" y="0"/>
                </a:moveTo>
                <a:lnTo>
                  <a:pt x="10431131" y="0"/>
                </a:lnTo>
                <a:lnTo>
                  <a:pt x="10431131" y="6053636"/>
                </a:lnTo>
                <a:lnTo>
                  <a:pt x="0" y="6053636"/>
                </a:lnTo>
                <a:lnTo>
                  <a:pt x="0" y="0"/>
                </a:lnTo>
                <a:close/>
              </a:path>
            </a:pathLst>
          </a:custGeom>
          <a:blipFill>
            <a:blip r:embed="rId2"/>
            <a:stretch>
              <a:fillRect/>
            </a:stretch>
          </a:blipFill>
        </p:spPr>
      </p:sp>
      <p:sp>
        <p:nvSpPr>
          <p:cNvPr id="11" name="TextBox 11"/>
          <p:cNvSpPr txBox="1"/>
          <p:nvPr/>
        </p:nvSpPr>
        <p:spPr>
          <a:xfrm>
            <a:off x="1481599" y="962043"/>
            <a:ext cx="6833970" cy="1101176"/>
          </a:xfrm>
          <a:prstGeom prst="rect">
            <a:avLst/>
          </a:prstGeom>
        </p:spPr>
        <p:txBody>
          <a:bodyPr lIns="0" tIns="0" rIns="0" bIns="0" rtlCol="0" anchor="t">
            <a:spAutoFit/>
          </a:bodyPr>
          <a:lstStyle/>
          <a:p>
            <a:pPr algn="l">
              <a:lnSpc>
                <a:spcPts val="9045"/>
              </a:lnSpc>
            </a:pPr>
            <a:r>
              <a:rPr lang="en-US" sz="6460">
                <a:solidFill>
                  <a:srgbClr val="000000"/>
                </a:solidFill>
                <a:latin typeface="League Spartan" panose="00000800000000000000"/>
                <a:ea typeface="League Spartan" panose="00000800000000000000"/>
                <a:cs typeface="League Spartan" panose="00000800000000000000"/>
                <a:sym typeface="League Spartan" panose="00000800000000000000"/>
              </a:rPr>
              <a:t>DEPLOYMENT</a:t>
            </a:r>
            <a:endParaRPr lang="en-US" sz="6460">
              <a:solidFill>
                <a:srgbClr val="000000"/>
              </a:solidFill>
              <a:latin typeface="League Spartan" panose="00000800000000000000"/>
              <a:ea typeface="League Spartan" panose="00000800000000000000"/>
              <a:cs typeface="League Spartan" panose="00000800000000000000"/>
              <a:sym typeface="League Spartan" panose="00000800000000000000"/>
            </a:endParaRPr>
          </a:p>
        </p:txBody>
      </p:sp>
      <p:sp>
        <p:nvSpPr>
          <p:cNvPr id="12" name="TextBox 12"/>
          <p:cNvSpPr txBox="1"/>
          <p:nvPr/>
        </p:nvSpPr>
        <p:spPr>
          <a:xfrm>
            <a:off x="609600" y="2324198"/>
            <a:ext cx="6367164" cy="6442710"/>
          </a:xfrm>
          <a:prstGeom prst="rect">
            <a:avLst/>
          </a:prstGeom>
        </p:spPr>
        <p:txBody>
          <a:bodyPr lIns="0" tIns="0" rIns="0" bIns="0" rtlCol="0" anchor="t">
            <a:spAutoFit/>
          </a:bodyPr>
          <a:lstStyle/>
          <a:p>
            <a:pPr algn="l">
              <a:lnSpc>
                <a:spcPts val="3140"/>
              </a:lnSpc>
              <a:spcBef>
                <a:spcPct val="0"/>
              </a:spcBef>
            </a:pPr>
            <a:r>
              <a:rPr lang="en-US" altLang="en-US" sz="2245" dirty="0">
                <a:solidFill>
                  <a:srgbClr val="000000"/>
                </a:solidFill>
                <a:latin typeface="Poppins" panose="00000500000000000000"/>
                <a:ea typeface="Poppins" panose="00000500000000000000"/>
                <a:cs typeface="Poppins" panose="00000500000000000000"/>
                <a:sym typeface="Poppins" panose="00000500000000000000"/>
              </a:rPr>
              <a:t>In the deployment phase, the collaborative filtering-based book recommendation system can be integrated into a web or application interface where users can receive highly personalized recommendations based on their preferences and similarities with other users. The system’s ability to leverage user-item interaction data ensures tailored suggestions that resonate with individual tastes. Users will benefit from discovering books that align closely with their interests, while the backend can be continuously updated with new user interactions and feedback to refine the recommendation model and maintain relevance.</a:t>
            </a:r>
            <a:endParaRPr lang="en-US" altLang="en-US" sz="2245" dirty="0">
              <a:solidFill>
                <a:srgbClr val="000000"/>
              </a:solidFill>
              <a:latin typeface="Poppins" panose="00000500000000000000"/>
              <a:ea typeface="Poppins" panose="00000500000000000000"/>
              <a:cs typeface="Poppins" panose="00000500000000000000"/>
              <a:sym typeface="Poppins" panose="0000050000000000000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reenshot (74)"/>
          <p:cNvPicPr>
            <a:picLocks noChangeAspect="1"/>
          </p:cNvPicPr>
          <p:nvPr/>
        </p:nvPicPr>
        <p:blipFill>
          <a:blip r:embed="rId1"/>
          <a:stretch>
            <a:fillRect/>
          </a:stretch>
        </p:blipFill>
        <p:spPr>
          <a:xfrm>
            <a:off x="8135620" y="0"/>
            <a:ext cx="9968865" cy="10530840"/>
          </a:xfrm>
          <a:prstGeom prst="rect">
            <a:avLst/>
          </a:prstGeom>
        </p:spPr>
      </p:pic>
      <p:sp>
        <p:nvSpPr>
          <p:cNvPr id="15" name="Text Box 14"/>
          <p:cNvSpPr txBox="1"/>
          <p:nvPr/>
        </p:nvSpPr>
        <p:spPr>
          <a:xfrm>
            <a:off x="635" y="16510"/>
            <a:ext cx="8609330" cy="2547620"/>
          </a:xfrm>
          <a:prstGeom prst="rect">
            <a:avLst/>
          </a:prstGeom>
        </p:spPr>
        <p:style>
          <a:lnRef idx="3">
            <a:schemeClr val="accent1"/>
          </a:lnRef>
          <a:fillRef idx="0">
            <a:srgbClr val="FFFFFF"/>
          </a:fillRef>
          <a:effectRef idx="0">
            <a:srgbClr val="FFFFFF"/>
          </a:effectRef>
          <a:fontRef idx="minor">
            <a:schemeClr val="tx1"/>
          </a:fontRef>
        </p:style>
        <p:txBody>
          <a:bodyPr wrap="square" rtlCol="0">
            <a:noAutofit/>
          </a:bodyPr>
          <a:lstStyle/>
          <a:p>
            <a:r>
              <a:rPr lang="en-US" altLang="en-US" sz="5400" b="1" dirty="0">
                <a:highlight>
                  <a:srgbClr val="C0C0C0"/>
                </a:highlight>
                <a:sym typeface="+mn-ea"/>
              </a:rPr>
              <a:t>Deploying the Book Recommendation System Using </a:t>
            </a:r>
            <a:r>
              <a:rPr lang="en-US" altLang="en-US" sz="5400" b="1" dirty="0" err="1">
                <a:highlight>
                  <a:srgbClr val="C0C0C0"/>
                </a:highlight>
                <a:sym typeface="+mn-ea"/>
              </a:rPr>
              <a:t>Streamlit</a:t>
            </a:r>
            <a:r>
              <a:rPr lang="en-US" altLang="en-US" sz="5400" b="1" dirty="0">
                <a:highlight>
                  <a:srgbClr val="C0C0C0"/>
                </a:highlight>
                <a:sym typeface="+mn-ea"/>
              </a:rPr>
              <a:t> App </a:t>
            </a:r>
            <a:endParaRPr lang="en-US" altLang="en-US" sz="5400" b="1" dirty="0">
              <a:sym typeface="+mn-ea"/>
            </a:endParaRPr>
          </a:p>
        </p:txBody>
      </p:sp>
      <p:sp>
        <p:nvSpPr>
          <p:cNvPr id="16" name="Text Box 15"/>
          <p:cNvSpPr txBox="1"/>
          <p:nvPr/>
        </p:nvSpPr>
        <p:spPr>
          <a:xfrm>
            <a:off x="0" y="2563495"/>
            <a:ext cx="8665210" cy="7967345"/>
          </a:xfrm>
          <a:prstGeom prst="rect">
            <a:avLst/>
          </a:prstGeom>
          <a:solidFill>
            <a:schemeClr val="bg1">
              <a:lumMod val="85000"/>
            </a:schemeClr>
          </a:solidFill>
        </p:spPr>
        <p:style>
          <a:lnRef idx="0">
            <a:srgbClr val="FFFFFF"/>
          </a:lnRef>
          <a:fillRef idx="2">
            <a:schemeClr val="accent1"/>
          </a:fillRef>
          <a:effectRef idx="1">
            <a:schemeClr val="accent1"/>
          </a:effectRef>
          <a:fontRef idx="minor">
            <a:schemeClr val="lt1"/>
          </a:fontRef>
        </p:style>
        <p:txBody>
          <a:bodyPr wrap="square" rtlCol="0" anchor="t">
            <a:noAutofit/>
          </a:bodyPr>
          <a:lstStyle/>
          <a:p>
            <a:pPr algn="l"/>
            <a:r>
              <a:rPr lang="en-US" altLang="en-US" sz="2800">
                <a:solidFill>
                  <a:schemeClr val="tx1"/>
                </a:solidFill>
                <a:latin typeface="Arial" panose="020B0604020202020204" pitchFamily="34" charset="0"/>
                <a:cs typeface="Arial" panose="020B0604020202020204" pitchFamily="34" charset="0"/>
                <a:sym typeface="+mn-ea"/>
              </a:rPr>
              <a:t>The book recommendation system is deployed as an interactive Streamlit app, providing a seamless user experience for discovering books. With its lightweight and intuitive interface, Streamlit makes it easy to integrate collaborative filtering algorithms, display book details, and provide personalized recommendations. Users can input their favorite book titles and instantly receive suggestions, complete with images, authors, and ratings, in a well-organized format. This deployment approach ensures accessibility, scalability, and real-time interaction, making it ideal for showcasing recommendation systems to a broad audience.</a:t>
            </a:r>
            <a:endParaRPr lang="en-US" altLang="en-US" sz="2800">
              <a:solidFill>
                <a:schemeClr val="tx1"/>
              </a:solidFill>
              <a:latin typeface="Arial" panose="020B0604020202020204" pitchFamily="34" charset="0"/>
              <a:cs typeface="Arial" panose="020B0604020202020204" pitchFamily="34" charset="0"/>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6200" y="266700"/>
            <a:ext cx="17908905" cy="9886315"/>
          </a:xfrm>
          <a:prstGeom prst="rect">
            <a:avLst/>
          </a:prstGeom>
        </p:spPr>
        <p:txBody>
          <a:bodyPr>
            <a:noAutofit/>
          </a:bodyPr>
          <a:p>
            <a:r>
              <a:rPr lang="en-US" altLang="en-US" sz="6600" b="1"/>
              <a:t>Key challenges in project</a:t>
            </a:r>
            <a:endParaRPr lang="en-US" altLang="en-US" sz="6600" b="1"/>
          </a:p>
          <a:p>
            <a:r>
              <a:rPr lang="en-US" altLang="en-US" sz="4400" b="1"/>
              <a:t>Data Issues</a:t>
            </a:r>
            <a:r>
              <a:rPr lang="en-US" altLang="en-US" sz="4400"/>
              <a:t>: Incomplete, sparse, or inconsistent data.</a:t>
            </a:r>
            <a:endParaRPr lang="en-US" altLang="en-US" sz="4400"/>
          </a:p>
          <a:p>
            <a:endParaRPr lang="en-US" altLang="en-US" sz="4400"/>
          </a:p>
          <a:p>
            <a:r>
              <a:rPr lang="en-US" altLang="en-US" sz="4400" b="1"/>
              <a:t>Cold Start Problem</a:t>
            </a:r>
            <a:r>
              <a:rPr lang="en-US" altLang="en-US" sz="4400"/>
              <a:t>: Difficulty recommending for new users or books.</a:t>
            </a:r>
            <a:endParaRPr lang="en-US" altLang="en-US" sz="4400"/>
          </a:p>
          <a:p>
            <a:endParaRPr lang="en-US" altLang="en-US" sz="4400"/>
          </a:p>
          <a:p>
            <a:r>
              <a:rPr lang="en-US" altLang="en-US" sz="4400" b="1"/>
              <a:t>Scalability</a:t>
            </a:r>
            <a:r>
              <a:rPr lang="en-US" altLang="en-US" sz="4400"/>
              <a:t>: Managing large datasets efficiently.</a:t>
            </a:r>
            <a:endParaRPr lang="en-US" altLang="en-US" sz="4400"/>
          </a:p>
          <a:p>
            <a:endParaRPr lang="en-US" altLang="en-US" sz="4400"/>
          </a:p>
          <a:p>
            <a:r>
              <a:rPr lang="en-US" altLang="en-US" sz="4400" b="1"/>
              <a:t>Popularity Bias: </a:t>
            </a:r>
            <a:r>
              <a:rPr lang="en-US" altLang="en-US" sz="4400"/>
              <a:t>Over-promoting popular books while neglecting niche titles.</a:t>
            </a:r>
            <a:endParaRPr lang="en-US" altLang="en-US" sz="4400"/>
          </a:p>
          <a:p>
            <a:endParaRPr lang="en-US" altLang="en-US" sz="4400"/>
          </a:p>
          <a:p>
            <a:r>
              <a:rPr lang="en-US" altLang="en-US" sz="4400" b="1"/>
              <a:t>Dynamic Preferences:</a:t>
            </a:r>
            <a:r>
              <a:rPr lang="en-US" altLang="en-US" sz="4400"/>
              <a:t> Adapting to users' evolving tastes.</a:t>
            </a:r>
            <a:endParaRPr lang="en-US" altLang="en-US" sz="4400"/>
          </a:p>
          <a:p>
            <a:endParaRPr lang="en-US" altLang="en-US" sz="4400"/>
          </a:p>
          <a:p>
            <a:r>
              <a:rPr lang="en-US" altLang="en-US" sz="4400" b="1"/>
              <a:t>Ethical Concerns:</a:t>
            </a:r>
            <a:r>
              <a:rPr lang="en-US" altLang="en-US" sz="4400"/>
              <a:t> Avoiding biased recommendations and ensuring diversity.</a:t>
            </a:r>
            <a:endParaRPr lang="en-US" altLang="en-US" sz="44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286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6666" b="-16666"/>
            </a:stretch>
          </a:blipFill>
        </p:spPr>
      </p:sp>
      <p:sp>
        <p:nvSpPr>
          <p:cNvPr id="3" name="TextBox 2"/>
          <p:cNvSpPr txBox="1"/>
          <p:nvPr/>
        </p:nvSpPr>
        <p:spPr>
          <a:xfrm>
            <a:off x="1691185" y="2476500"/>
            <a:ext cx="6781800" cy="1092607"/>
          </a:xfrm>
          <a:prstGeom prst="rect">
            <a:avLst/>
          </a:prstGeom>
          <a:noFill/>
        </p:spPr>
        <p:txBody>
          <a:bodyPr wrap="square" rtlCol="0">
            <a:spAutoFit/>
          </a:bodyPr>
          <a:lstStyle/>
          <a:p>
            <a:r>
              <a:rPr lang="en-US" sz="6500" dirty="0"/>
              <a:t>CONCLUSION</a:t>
            </a:r>
            <a:endParaRPr lang="en-IN" sz="6500" dirty="0"/>
          </a:p>
        </p:txBody>
      </p:sp>
      <p:sp>
        <p:nvSpPr>
          <p:cNvPr id="4" name="TextBox 3"/>
          <p:cNvSpPr txBox="1"/>
          <p:nvPr/>
        </p:nvSpPr>
        <p:spPr>
          <a:xfrm>
            <a:off x="1691185" y="4381500"/>
            <a:ext cx="15163800" cy="2031325"/>
          </a:xfrm>
          <a:prstGeom prst="rect">
            <a:avLst/>
          </a:prstGeom>
          <a:noFill/>
        </p:spPr>
        <p:txBody>
          <a:bodyPr wrap="square" rtlCol="0">
            <a:spAutoFit/>
          </a:bodyPr>
          <a:lstStyle/>
          <a:p>
            <a:r>
              <a:rPr lang="en-US" sz="3600" dirty="0">
                <a:solidFill>
                  <a:srgbClr val="000000"/>
                </a:solidFill>
                <a:latin typeface="League Spartan" panose="00000800000000000000"/>
                <a:ea typeface="League Spartan" panose="00000800000000000000"/>
                <a:cs typeface="League Spartan" panose="00000800000000000000"/>
                <a:sym typeface="League Spartan" panose="00000800000000000000"/>
              </a:rPr>
              <a:t>Both the models are able to predict accurately. The most accurate and easy recommender model with which we could move ahead for deployment using </a:t>
            </a:r>
            <a:r>
              <a:rPr lang="en-US" sz="3600" dirty="0" err="1">
                <a:solidFill>
                  <a:srgbClr val="000000"/>
                </a:solidFill>
                <a:latin typeface="League Spartan" panose="00000800000000000000"/>
                <a:ea typeface="League Spartan" panose="00000800000000000000"/>
                <a:cs typeface="League Spartan" panose="00000800000000000000"/>
                <a:sym typeface="League Spartan" panose="00000800000000000000"/>
              </a:rPr>
              <a:t>Streamlit</a:t>
            </a:r>
            <a:r>
              <a:rPr lang="en-US" sz="3600" dirty="0">
                <a:solidFill>
                  <a:srgbClr val="000000"/>
                </a:solidFill>
                <a:latin typeface="League Spartan" panose="00000800000000000000"/>
                <a:ea typeface="League Spartan" panose="00000800000000000000"/>
                <a:cs typeface="League Spartan" panose="00000800000000000000"/>
                <a:sym typeface="League Spartan" panose="00000800000000000000"/>
              </a:rPr>
              <a:t> was “Collaborative Filtering Based Recommender System”</a:t>
            </a:r>
            <a:endParaRPr lang="en-US" sz="3600" dirty="0">
              <a:solidFill>
                <a:srgbClr val="000000"/>
              </a:solidFill>
              <a:latin typeface="League Spartan" panose="00000800000000000000"/>
              <a:ea typeface="League Spartan" panose="00000800000000000000"/>
              <a:cs typeface="League Spartan" panose="00000800000000000000"/>
              <a:sym typeface="League Spartan" panose="00000800000000000000"/>
            </a:endParaRPr>
          </a:p>
          <a:p>
            <a:endParaRPr lang="en-IN"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320" y="-1143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6666" b="-16666"/>
            </a:stretch>
          </a:blipFill>
        </p:spPr>
      </p:sp>
      <p:sp>
        <p:nvSpPr>
          <p:cNvPr id="8" name="TextBox 8"/>
          <p:cNvSpPr txBox="1"/>
          <p:nvPr/>
        </p:nvSpPr>
        <p:spPr>
          <a:xfrm>
            <a:off x="5727015" y="4029624"/>
            <a:ext cx="6833970" cy="1114151"/>
          </a:xfrm>
          <a:prstGeom prst="rect">
            <a:avLst/>
          </a:prstGeom>
        </p:spPr>
        <p:txBody>
          <a:bodyPr lIns="0" tIns="0" rIns="0" bIns="0" rtlCol="0" anchor="t">
            <a:spAutoFit/>
          </a:bodyPr>
          <a:lstStyle/>
          <a:p>
            <a:pPr algn="l">
              <a:lnSpc>
                <a:spcPts val="9045"/>
              </a:lnSpc>
            </a:pPr>
            <a:r>
              <a:rPr lang="en-US" sz="6460" dirty="0">
                <a:solidFill>
                  <a:srgbClr val="000000"/>
                </a:solidFill>
                <a:latin typeface="League Spartan" panose="00000800000000000000"/>
                <a:ea typeface="League Spartan" panose="00000800000000000000"/>
                <a:cs typeface="League Spartan" panose="00000800000000000000"/>
                <a:sym typeface="League Spartan" panose="00000800000000000000"/>
              </a:rPr>
              <a:t>THANK YOU!</a:t>
            </a:r>
            <a:endParaRPr lang="en-US" sz="6460" dirty="0">
              <a:solidFill>
                <a:srgbClr val="000000"/>
              </a:solidFill>
              <a:latin typeface="League Spartan" panose="00000800000000000000"/>
              <a:ea typeface="League Spartan" panose="00000800000000000000"/>
              <a:cs typeface="League Spartan" panose="00000800000000000000"/>
              <a:sym typeface="League Spartan" panose="0000080000000000000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6666" b="-16666"/>
            </a:stretch>
          </a:blipFill>
        </p:spPr>
      </p:sp>
      <p:sp>
        <p:nvSpPr>
          <p:cNvPr id="3" name="AutoShape 3"/>
          <p:cNvSpPr/>
          <p:nvPr/>
        </p:nvSpPr>
        <p:spPr>
          <a:xfrm>
            <a:off x="1107009" y="3739081"/>
            <a:ext cx="5049618" cy="0"/>
          </a:xfrm>
          <a:prstGeom prst="line">
            <a:avLst/>
          </a:prstGeom>
          <a:ln w="76200" cap="flat">
            <a:solidFill>
              <a:srgbClr val="574874"/>
            </a:solidFill>
            <a:prstDash val="solid"/>
            <a:headEnd type="none" w="sm" len="sm"/>
            <a:tailEnd type="none" w="sm" len="sm"/>
          </a:ln>
        </p:spPr>
      </p:sp>
      <p:grpSp>
        <p:nvGrpSpPr>
          <p:cNvPr id="4" name="Group 4"/>
          <p:cNvGrpSpPr/>
          <p:nvPr/>
        </p:nvGrpSpPr>
        <p:grpSpPr>
          <a:xfrm>
            <a:off x="1107009" y="1028700"/>
            <a:ext cx="146488" cy="1675250"/>
            <a:chOff x="0" y="0"/>
            <a:chExt cx="38581" cy="441218"/>
          </a:xfrm>
        </p:grpSpPr>
        <p:sp>
          <p:nvSpPr>
            <p:cNvPr id="5" name="Freeform 5"/>
            <p:cNvSpPr/>
            <p:nvPr/>
          </p:nvSpPr>
          <p:spPr>
            <a:xfrm>
              <a:off x="0" y="0"/>
              <a:ext cx="38581" cy="441218"/>
            </a:xfrm>
            <a:custGeom>
              <a:avLst/>
              <a:gdLst/>
              <a:ahLst/>
              <a:cxnLst/>
              <a:rect l="l" t="t" r="r" b="b"/>
              <a:pathLst>
                <a:path w="38581" h="441218">
                  <a:moveTo>
                    <a:pt x="0" y="0"/>
                  </a:moveTo>
                  <a:lnTo>
                    <a:pt x="38581" y="0"/>
                  </a:lnTo>
                  <a:lnTo>
                    <a:pt x="38581" y="441218"/>
                  </a:lnTo>
                  <a:lnTo>
                    <a:pt x="0" y="441218"/>
                  </a:lnTo>
                  <a:close/>
                </a:path>
              </a:pathLst>
            </a:custGeom>
            <a:solidFill>
              <a:srgbClr val="574874"/>
            </a:solidFill>
          </p:spPr>
        </p:sp>
        <p:sp>
          <p:nvSpPr>
            <p:cNvPr id="6" name="TextBox 6"/>
            <p:cNvSpPr txBox="1"/>
            <p:nvPr/>
          </p:nvSpPr>
          <p:spPr>
            <a:xfrm>
              <a:off x="0" y="-47625"/>
              <a:ext cx="38581" cy="488843"/>
            </a:xfrm>
            <a:prstGeom prst="rect">
              <a:avLst/>
            </a:prstGeom>
          </p:spPr>
          <p:txBody>
            <a:bodyPr lIns="50800" tIns="50800" rIns="50800" bIns="50800" rtlCol="0" anchor="ctr"/>
            <a:lstStyle/>
            <a:p>
              <a:pPr algn="ctr">
                <a:lnSpc>
                  <a:spcPts val="2660"/>
                </a:lnSpc>
              </a:pPr>
            </a:p>
          </p:txBody>
        </p:sp>
      </p:grpSp>
      <p:grpSp>
        <p:nvGrpSpPr>
          <p:cNvPr id="7" name="Group 7"/>
          <p:cNvGrpSpPr/>
          <p:nvPr/>
        </p:nvGrpSpPr>
        <p:grpSpPr>
          <a:xfrm rot="-5400000">
            <a:off x="1793081" y="8347431"/>
            <a:ext cx="146488" cy="1675250"/>
            <a:chOff x="0" y="0"/>
            <a:chExt cx="38581" cy="441218"/>
          </a:xfrm>
        </p:grpSpPr>
        <p:sp>
          <p:nvSpPr>
            <p:cNvPr id="8" name="Freeform 8"/>
            <p:cNvSpPr/>
            <p:nvPr/>
          </p:nvSpPr>
          <p:spPr>
            <a:xfrm>
              <a:off x="0" y="0"/>
              <a:ext cx="38581" cy="441218"/>
            </a:xfrm>
            <a:custGeom>
              <a:avLst/>
              <a:gdLst/>
              <a:ahLst/>
              <a:cxnLst/>
              <a:rect l="l" t="t" r="r" b="b"/>
              <a:pathLst>
                <a:path w="38581" h="441218">
                  <a:moveTo>
                    <a:pt x="0" y="0"/>
                  </a:moveTo>
                  <a:lnTo>
                    <a:pt x="38581" y="0"/>
                  </a:lnTo>
                  <a:lnTo>
                    <a:pt x="38581" y="441218"/>
                  </a:lnTo>
                  <a:lnTo>
                    <a:pt x="0" y="441218"/>
                  </a:lnTo>
                  <a:close/>
                </a:path>
              </a:pathLst>
            </a:custGeom>
            <a:solidFill>
              <a:srgbClr val="574874"/>
            </a:solidFill>
          </p:spPr>
        </p:sp>
        <p:sp>
          <p:nvSpPr>
            <p:cNvPr id="9" name="TextBox 9"/>
            <p:cNvSpPr txBox="1"/>
            <p:nvPr/>
          </p:nvSpPr>
          <p:spPr>
            <a:xfrm>
              <a:off x="0" y="-47625"/>
              <a:ext cx="38581" cy="488843"/>
            </a:xfrm>
            <a:prstGeom prst="rect">
              <a:avLst/>
            </a:prstGeom>
          </p:spPr>
          <p:txBody>
            <a:bodyPr lIns="50800" tIns="50800" rIns="50800" bIns="50800" rtlCol="0" anchor="ctr"/>
            <a:lstStyle/>
            <a:p>
              <a:pPr algn="ctr">
                <a:lnSpc>
                  <a:spcPts val="2660"/>
                </a:lnSpc>
              </a:pPr>
            </a:p>
          </p:txBody>
        </p:sp>
      </p:grpSp>
      <p:grpSp>
        <p:nvGrpSpPr>
          <p:cNvPr id="10" name="Group 10"/>
          <p:cNvGrpSpPr>
            <a:grpSpLocks noChangeAspect="1"/>
          </p:cNvGrpSpPr>
          <p:nvPr/>
        </p:nvGrpSpPr>
        <p:grpSpPr>
          <a:xfrm>
            <a:off x="9542145" y="159385"/>
            <a:ext cx="7345680" cy="9516110"/>
            <a:chOff x="0" y="0"/>
            <a:chExt cx="3663950" cy="4923790"/>
          </a:xfrm>
        </p:grpSpPr>
        <p:sp>
          <p:nvSpPr>
            <p:cNvPr id="11" name="Freeform 11"/>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2"/>
              <a:stretch>
                <a:fillRect l="-17477" r="-17477"/>
              </a:stretch>
            </a:blipFill>
          </p:spPr>
        </p:sp>
        <p:sp>
          <p:nvSpPr>
            <p:cNvPr id="12" name="Freeform 12"/>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574874"/>
            </a:solidFill>
          </p:spPr>
        </p:sp>
      </p:grpSp>
      <p:sp>
        <p:nvSpPr>
          <p:cNvPr id="13" name="TextBox 13"/>
          <p:cNvSpPr txBox="1"/>
          <p:nvPr/>
        </p:nvSpPr>
        <p:spPr>
          <a:xfrm>
            <a:off x="1481599" y="1602775"/>
            <a:ext cx="5914265" cy="2242621"/>
          </a:xfrm>
          <a:prstGeom prst="rect">
            <a:avLst/>
          </a:prstGeom>
        </p:spPr>
        <p:txBody>
          <a:bodyPr lIns="0" tIns="0" rIns="0" bIns="0" rtlCol="0" anchor="t">
            <a:spAutoFit/>
          </a:bodyPr>
          <a:lstStyle/>
          <a:p>
            <a:pPr algn="l">
              <a:lnSpc>
                <a:spcPts val="9045"/>
              </a:lnSpc>
            </a:pPr>
            <a:r>
              <a:rPr lang="en-US" sz="6460" dirty="0">
                <a:solidFill>
                  <a:srgbClr val="000000"/>
                </a:solidFill>
                <a:latin typeface="League Spartan" panose="00000800000000000000"/>
                <a:ea typeface="League Spartan" panose="00000800000000000000"/>
                <a:cs typeface="League Spartan" panose="00000800000000000000"/>
                <a:sym typeface="League Spartan" panose="00000800000000000000"/>
              </a:rPr>
              <a:t>DATASET DESCRIPTION</a:t>
            </a:r>
            <a:endParaRPr lang="en-US" sz="6460" dirty="0">
              <a:solidFill>
                <a:srgbClr val="000000"/>
              </a:solidFill>
              <a:latin typeface="League Spartan" panose="00000800000000000000"/>
              <a:ea typeface="League Spartan" panose="00000800000000000000"/>
              <a:cs typeface="League Spartan" panose="00000800000000000000"/>
              <a:sym typeface="League Spartan" panose="00000800000000000000"/>
            </a:endParaRPr>
          </a:p>
        </p:txBody>
      </p:sp>
      <p:sp>
        <p:nvSpPr>
          <p:cNvPr id="14" name="TextBox 14"/>
          <p:cNvSpPr txBox="1"/>
          <p:nvPr/>
        </p:nvSpPr>
        <p:spPr>
          <a:xfrm>
            <a:off x="1481599" y="942975"/>
            <a:ext cx="4596719" cy="697900"/>
          </a:xfrm>
          <a:prstGeom prst="rect">
            <a:avLst/>
          </a:prstGeom>
        </p:spPr>
        <p:txBody>
          <a:bodyPr lIns="0" tIns="0" rIns="0" bIns="0" rtlCol="0" anchor="t">
            <a:spAutoFit/>
          </a:bodyPr>
          <a:lstStyle/>
          <a:p>
            <a:pPr algn="l">
              <a:lnSpc>
                <a:spcPts val="5635"/>
              </a:lnSpc>
            </a:pPr>
            <a:r>
              <a:rPr lang="en-US" sz="4025" b="1">
                <a:solidFill>
                  <a:srgbClr val="000000"/>
                </a:solidFill>
                <a:latin typeface="Lato Bold" panose="020F0502020204030203"/>
                <a:ea typeface="Lato Bold" panose="020F0502020204030203"/>
                <a:cs typeface="Lato Bold" panose="020F0502020204030203"/>
                <a:sym typeface="Lato Bold" panose="020F0502020204030203"/>
              </a:rPr>
              <a:t>ABOUT </a:t>
            </a:r>
            <a:endParaRPr lang="en-US" sz="4025" b="1">
              <a:solidFill>
                <a:srgbClr val="000000"/>
              </a:solidFill>
              <a:latin typeface="Lato Bold" panose="020F0502020204030203"/>
              <a:ea typeface="Lato Bold" panose="020F0502020204030203"/>
              <a:cs typeface="Lato Bold" panose="020F0502020204030203"/>
              <a:sym typeface="Lato Bold" panose="020F0502020204030203"/>
            </a:endParaRPr>
          </a:p>
        </p:txBody>
      </p:sp>
      <p:sp>
        <p:nvSpPr>
          <p:cNvPr id="15" name="TextBox 15"/>
          <p:cNvSpPr txBox="1"/>
          <p:nvPr/>
        </p:nvSpPr>
        <p:spPr>
          <a:xfrm>
            <a:off x="1028700" y="4033339"/>
            <a:ext cx="6367164" cy="3143365"/>
          </a:xfrm>
          <a:prstGeom prst="rect">
            <a:avLst/>
          </a:prstGeom>
        </p:spPr>
        <p:txBody>
          <a:bodyPr lIns="0" tIns="0" rIns="0" bIns="0" rtlCol="0" anchor="t">
            <a:spAutoFit/>
          </a:bodyPr>
          <a:lstStyle/>
          <a:p>
            <a:pPr algn="l">
              <a:lnSpc>
                <a:spcPts val="3140"/>
              </a:lnSpc>
              <a:spcBef>
                <a:spcPct val="0"/>
              </a:spcBef>
            </a:pPr>
            <a:r>
              <a:rPr lang="en-US" sz="2245" dirty="0">
                <a:solidFill>
                  <a:srgbClr val="000000"/>
                </a:solidFill>
                <a:latin typeface="Poppins" panose="00000500000000000000"/>
                <a:ea typeface="Poppins" panose="00000500000000000000"/>
                <a:cs typeface="Poppins" panose="00000500000000000000"/>
                <a:sym typeface="Poppins" panose="00000500000000000000"/>
              </a:rPr>
              <a:t>A book recommendation system dataset includes information about Books (titles, authors, genres, ratings), Users (IDs, demographics), and their Interactions (reviews, purchase history). This data is being used to predict books a user might enjoy by analyzing preferences, past behaviors, and similarities with other users.</a:t>
            </a:r>
            <a:endParaRPr lang="en-US" sz="2245" dirty="0">
              <a:solidFill>
                <a:srgbClr val="000000"/>
              </a:solidFill>
              <a:latin typeface="Poppins" panose="00000500000000000000"/>
              <a:ea typeface="Poppins" panose="00000500000000000000"/>
              <a:cs typeface="Poppins" panose="00000500000000000000"/>
              <a:sym typeface="Poppins" panose="0000050000000000000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6666" b="-16666"/>
            </a:stretch>
          </a:blipFill>
        </p:spPr>
      </p:sp>
      <p:sp>
        <p:nvSpPr>
          <p:cNvPr id="3" name="TextBox 3"/>
          <p:cNvSpPr txBox="1"/>
          <p:nvPr/>
        </p:nvSpPr>
        <p:spPr>
          <a:xfrm>
            <a:off x="1738179" y="2970703"/>
            <a:ext cx="14197942" cy="4933658"/>
          </a:xfrm>
          <a:prstGeom prst="rect">
            <a:avLst/>
          </a:prstGeom>
        </p:spPr>
        <p:txBody>
          <a:bodyPr wrap="square" lIns="0" tIns="0" rIns="0" bIns="0" rtlCol="0" anchor="t">
            <a:spAutoFit/>
          </a:bodyPr>
          <a:lstStyle/>
          <a:p>
            <a:pPr marL="514350" indent="-514350" algn="l">
              <a:lnSpc>
                <a:spcPts val="3615"/>
              </a:lnSpc>
              <a:buAutoNum type="arabicPeriod"/>
            </a:pPr>
            <a:r>
              <a:rPr lang="en-US" sz="3200" b="1" dirty="0">
                <a:solidFill>
                  <a:srgbClr val="000000"/>
                </a:solidFill>
                <a:latin typeface="League Spartan" panose="00000800000000000000"/>
                <a:ea typeface="League Spartan" panose="00000800000000000000"/>
                <a:cs typeface="League Spartan" panose="00000800000000000000"/>
                <a:sym typeface="League Spartan" panose="00000800000000000000"/>
              </a:rPr>
              <a:t>DATA PROCESSING:</a:t>
            </a:r>
            <a:endParaRPr lang="en-US" sz="3200" b="1" dirty="0">
              <a:solidFill>
                <a:srgbClr val="000000"/>
              </a:solidFill>
              <a:latin typeface="League Spartan" panose="00000800000000000000"/>
              <a:ea typeface="League Spartan" panose="00000800000000000000"/>
              <a:cs typeface="League Spartan" panose="00000800000000000000"/>
              <a:sym typeface="League Spartan" panose="00000800000000000000"/>
            </a:endParaRPr>
          </a:p>
          <a:p>
            <a:pPr algn="l">
              <a:lnSpc>
                <a:spcPts val="3615"/>
              </a:lnSpc>
            </a:pPr>
            <a:endParaRPr lang="en-US" sz="3200" b="1" dirty="0">
              <a:solidFill>
                <a:srgbClr val="000000"/>
              </a:solidFill>
              <a:latin typeface="League Spartan" panose="00000800000000000000"/>
              <a:ea typeface="League Spartan" panose="00000800000000000000"/>
              <a:cs typeface="League Spartan" panose="00000800000000000000"/>
              <a:sym typeface="League Spartan" panose="00000800000000000000"/>
            </a:endParaRPr>
          </a:p>
          <a:p>
            <a:pPr marL="369570" lvl="1" indent="-184785" algn="l">
              <a:lnSpc>
                <a:spcPts val="2395"/>
              </a:lnSpc>
              <a:buFont typeface="Arial" panose="020B0604020202020204"/>
              <a:buChar char="•"/>
            </a:pPr>
            <a:r>
              <a:rPr lang="en-US" sz="2400" dirty="0">
                <a:solidFill>
                  <a:srgbClr val="000000"/>
                </a:solidFill>
                <a:latin typeface="Poppins" panose="00000500000000000000"/>
                <a:ea typeface="Poppins" panose="00000500000000000000"/>
                <a:cs typeface="Poppins" panose="00000500000000000000"/>
                <a:sym typeface="Poppins" panose="00000500000000000000"/>
              </a:rPr>
              <a:t>DATASET INVOLVED:</a:t>
            </a:r>
            <a:endParaRPr lang="en-US" sz="2400" dirty="0">
              <a:solidFill>
                <a:srgbClr val="000000"/>
              </a:solidFill>
              <a:latin typeface="Poppins" panose="00000500000000000000"/>
              <a:ea typeface="Poppins" panose="00000500000000000000"/>
              <a:cs typeface="Poppins" panose="00000500000000000000"/>
              <a:sym typeface="Poppins" panose="00000500000000000000"/>
            </a:endParaRPr>
          </a:p>
          <a:p>
            <a:pPr marL="739140" lvl="2" indent="-246380" algn="l">
              <a:lnSpc>
                <a:spcPts val="2395"/>
              </a:lnSpc>
              <a:buFont typeface="Arial" panose="020B0604020202020204"/>
              <a:buChar char="⚬"/>
            </a:pPr>
            <a:r>
              <a:rPr lang="en-US" sz="2400" dirty="0" err="1">
                <a:solidFill>
                  <a:srgbClr val="000000"/>
                </a:solidFill>
                <a:latin typeface="Poppins" panose="00000500000000000000"/>
                <a:ea typeface="Poppins" panose="00000500000000000000"/>
                <a:cs typeface="Poppins" panose="00000500000000000000"/>
                <a:sym typeface="Poppins" panose="00000500000000000000"/>
              </a:rPr>
              <a:t>Ratings_df</a:t>
            </a:r>
            <a:r>
              <a:rPr lang="en-US" sz="2400" dirty="0">
                <a:solidFill>
                  <a:srgbClr val="000000"/>
                </a:solidFill>
                <a:latin typeface="Poppins" panose="00000500000000000000"/>
                <a:ea typeface="Poppins" panose="00000500000000000000"/>
                <a:cs typeface="Poppins" panose="00000500000000000000"/>
                <a:sym typeface="Poppins" panose="00000500000000000000"/>
              </a:rPr>
              <a:t>: Contains user ratings for Books.</a:t>
            </a:r>
            <a:endParaRPr lang="en-US" sz="2400" dirty="0">
              <a:solidFill>
                <a:srgbClr val="000000"/>
              </a:solidFill>
              <a:latin typeface="Poppins" panose="00000500000000000000"/>
              <a:ea typeface="Poppins" panose="00000500000000000000"/>
              <a:cs typeface="Poppins" panose="00000500000000000000"/>
              <a:sym typeface="Poppins" panose="00000500000000000000"/>
            </a:endParaRPr>
          </a:p>
          <a:p>
            <a:pPr marL="739140" lvl="2" indent="-246380" algn="l">
              <a:lnSpc>
                <a:spcPts val="2395"/>
              </a:lnSpc>
              <a:buFont typeface="Arial" panose="020B0604020202020204"/>
              <a:buChar char="⚬"/>
            </a:pPr>
            <a:r>
              <a:rPr lang="en-US" sz="2400" dirty="0" err="1">
                <a:solidFill>
                  <a:srgbClr val="000000"/>
                </a:solidFill>
                <a:latin typeface="Poppins" panose="00000500000000000000"/>
                <a:ea typeface="Poppins" panose="00000500000000000000"/>
                <a:cs typeface="Poppins" panose="00000500000000000000"/>
                <a:sym typeface="Poppins" panose="00000500000000000000"/>
              </a:rPr>
              <a:t>Books_df</a:t>
            </a:r>
            <a:r>
              <a:rPr lang="en-US" sz="2400" dirty="0">
                <a:solidFill>
                  <a:srgbClr val="000000"/>
                </a:solidFill>
                <a:latin typeface="Poppins" panose="00000500000000000000"/>
                <a:ea typeface="Poppins" panose="00000500000000000000"/>
                <a:cs typeface="Poppins" panose="00000500000000000000"/>
                <a:sym typeface="Poppins" panose="00000500000000000000"/>
              </a:rPr>
              <a:t> : Contains metadata like Book-Title, Author, Publisher, etc.</a:t>
            </a:r>
            <a:endParaRPr lang="en-US" sz="2400" dirty="0">
              <a:solidFill>
                <a:srgbClr val="000000"/>
              </a:solidFill>
              <a:latin typeface="Poppins" panose="00000500000000000000"/>
              <a:ea typeface="Poppins" panose="00000500000000000000"/>
              <a:cs typeface="Poppins" panose="00000500000000000000"/>
              <a:sym typeface="Poppins" panose="00000500000000000000"/>
            </a:endParaRPr>
          </a:p>
          <a:p>
            <a:pPr marL="739140" lvl="2" indent="-246380" algn="l">
              <a:lnSpc>
                <a:spcPts val="2395"/>
              </a:lnSpc>
              <a:buFont typeface="Arial" panose="020B0604020202020204"/>
              <a:buChar char="⚬"/>
            </a:pPr>
            <a:r>
              <a:rPr lang="en-US" sz="2400" dirty="0" err="1">
                <a:solidFill>
                  <a:srgbClr val="000000"/>
                </a:solidFill>
                <a:latin typeface="Poppins" panose="00000500000000000000"/>
                <a:ea typeface="Poppins" panose="00000500000000000000"/>
                <a:cs typeface="Poppins" panose="00000500000000000000"/>
                <a:sym typeface="Poppins" panose="00000500000000000000"/>
              </a:rPr>
              <a:t>Users_df</a:t>
            </a:r>
            <a:r>
              <a:rPr lang="en-US" sz="2400" dirty="0">
                <a:solidFill>
                  <a:srgbClr val="000000"/>
                </a:solidFill>
                <a:latin typeface="Poppins" panose="00000500000000000000"/>
                <a:ea typeface="Poppins" panose="00000500000000000000"/>
                <a:cs typeface="Poppins" panose="00000500000000000000"/>
                <a:sym typeface="Poppins" panose="00000500000000000000"/>
              </a:rPr>
              <a:t> : Contains users information.</a:t>
            </a:r>
            <a:endParaRPr lang="en-US" sz="2400" dirty="0">
              <a:solidFill>
                <a:srgbClr val="000000"/>
              </a:solidFill>
              <a:latin typeface="Poppins" panose="00000500000000000000"/>
              <a:ea typeface="Poppins" panose="00000500000000000000"/>
              <a:cs typeface="Poppins" panose="00000500000000000000"/>
              <a:sym typeface="Poppins" panose="00000500000000000000"/>
            </a:endParaRPr>
          </a:p>
          <a:p>
            <a:pPr marL="739140" lvl="2" indent="-246380" algn="l">
              <a:lnSpc>
                <a:spcPts val="2395"/>
              </a:lnSpc>
              <a:buFont typeface="Arial" panose="020B0604020202020204"/>
              <a:buChar char="⚬"/>
            </a:pPr>
            <a:endParaRPr lang="en-US" sz="1710" dirty="0">
              <a:solidFill>
                <a:srgbClr val="000000"/>
              </a:solidFill>
              <a:latin typeface="Poppins" panose="00000500000000000000"/>
              <a:ea typeface="Poppins" panose="00000500000000000000"/>
              <a:cs typeface="Poppins" panose="00000500000000000000"/>
              <a:sym typeface="Poppins" panose="00000500000000000000"/>
            </a:endParaRPr>
          </a:p>
          <a:p>
            <a:pPr marL="739140" lvl="2" indent="-246380" algn="l">
              <a:lnSpc>
                <a:spcPts val="2395"/>
              </a:lnSpc>
              <a:buFont typeface="Arial" panose="020B0604020202020204"/>
              <a:buChar char="⚬"/>
            </a:pPr>
            <a:endParaRPr lang="en-US" sz="1710" dirty="0">
              <a:solidFill>
                <a:srgbClr val="000000"/>
              </a:solidFill>
              <a:latin typeface="Poppins" panose="00000500000000000000"/>
              <a:ea typeface="Poppins" panose="00000500000000000000"/>
              <a:cs typeface="Poppins" panose="00000500000000000000"/>
              <a:sym typeface="Poppins" panose="00000500000000000000"/>
            </a:endParaRPr>
          </a:p>
          <a:p>
            <a:pPr marL="492760" lvl="2" algn="l">
              <a:lnSpc>
                <a:spcPts val="2395"/>
              </a:lnSpc>
            </a:pPr>
            <a:endParaRPr lang="en-US" sz="1710" dirty="0">
              <a:solidFill>
                <a:srgbClr val="000000"/>
              </a:solidFill>
              <a:latin typeface="Poppins" panose="00000500000000000000"/>
              <a:ea typeface="Poppins" panose="00000500000000000000"/>
              <a:cs typeface="Poppins" panose="00000500000000000000"/>
              <a:sym typeface="Poppins" panose="00000500000000000000"/>
            </a:endParaRPr>
          </a:p>
          <a:p>
            <a:pPr>
              <a:lnSpc>
                <a:spcPts val="3615"/>
              </a:lnSpc>
            </a:pPr>
            <a:r>
              <a:rPr lang="en-US" sz="3200" b="1" dirty="0">
                <a:solidFill>
                  <a:srgbClr val="000000"/>
                </a:solidFill>
                <a:latin typeface="League Spartan" panose="00000800000000000000"/>
                <a:ea typeface="League Spartan" panose="00000800000000000000"/>
                <a:cs typeface="League Spartan" panose="00000800000000000000"/>
                <a:sym typeface="League Spartan" panose="00000800000000000000"/>
              </a:rPr>
              <a:t>2. MERGING DATASETS: user and ratings with user id (merged with books on </a:t>
            </a:r>
            <a:r>
              <a:rPr lang="en-US" sz="3200" b="1" dirty="0" err="1">
                <a:solidFill>
                  <a:srgbClr val="000000"/>
                </a:solidFill>
                <a:latin typeface="League Spartan" panose="00000800000000000000"/>
                <a:ea typeface="League Spartan" panose="00000800000000000000"/>
                <a:cs typeface="League Spartan" panose="00000800000000000000"/>
                <a:sym typeface="League Spartan" panose="00000800000000000000"/>
              </a:rPr>
              <a:t>isbn</a:t>
            </a:r>
            <a:r>
              <a:rPr lang="en-US" sz="3200" b="1" dirty="0">
                <a:solidFill>
                  <a:srgbClr val="000000"/>
                </a:solidFill>
                <a:latin typeface="League Spartan" panose="00000800000000000000"/>
                <a:ea typeface="League Spartan" panose="00000800000000000000"/>
                <a:cs typeface="League Spartan" panose="00000800000000000000"/>
                <a:sym typeface="League Spartan" panose="00000800000000000000"/>
              </a:rPr>
              <a:t>)</a:t>
            </a:r>
            <a:endParaRPr lang="en-US" sz="3200" b="1" dirty="0">
              <a:solidFill>
                <a:srgbClr val="000000"/>
              </a:solidFill>
              <a:latin typeface="League Spartan" panose="00000800000000000000"/>
              <a:ea typeface="League Spartan" panose="00000800000000000000"/>
              <a:cs typeface="League Spartan" panose="00000800000000000000"/>
              <a:sym typeface="League Spartan" panose="00000800000000000000"/>
            </a:endParaRPr>
          </a:p>
          <a:p>
            <a:pPr>
              <a:lnSpc>
                <a:spcPts val="3615"/>
              </a:lnSpc>
            </a:pPr>
            <a:endParaRPr lang="en-US" sz="3200" b="1" dirty="0">
              <a:solidFill>
                <a:srgbClr val="000000"/>
              </a:solidFill>
              <a:latin typeface="League Spartan" panose="00000800000000000000"/>
              <a:ea typeface="League Spartan" panose="00000800000000000000"/>
              <a:cs typeface="League Spartan" panose="00000800000000000000"/>
              <a:sym typeface="League Spartan" panose="00000800000000000000"/>
            </a:endParaRPr>
          </a:p>
          <a:p>
            <a:pPr marL="369570" lvl="1" indent="-184785" algn="l">
              <a:lnSpc>
                <a:spcPts val="2395"/>
              </a:lnSpc>
              <a:buFont typeface="Arial" panose="020B0604020202020204"/>
              <a:buChar char="•"/>
            </a:pPr>
            <a:r>
              <a:rPr lang="en-US" sz="2400" dirty="0">
                <a:solidFill>
                  <a:srgbClr val="000000"/>
                </a:solidFill>
                <a:latin typeface="Poppins" panose="00000500000000000000"/>
                <a:ea typeface="Poppins" panose="00000500000000000000"/>
                <a:cs typeface="Poppins" panose="00000500000000000000"/>
                <a:sym typeface="Poppins" panose="00000500000000000000"/>
              </a:rPr>
              <a:t>The User dataset and Ratings dataset are first merged on “USER ID” and stored under a variable name “</a:t>
            </a:r>
            <a:r>
              <a:rPr lang="en-US" sz="2400" dirty="0" err="1">
                <a:solidFill>
                  <a:srgbClr val="000000"/>
                </a:solidFill>
                <a:latin typeface="Poppins" panose="00000500000000000000"/>
                <a:ea typeface="Poppins" panose="00000500000000000000"/>
                <a:cs typeface="Poppins" panose="00000500000000000000"/>
                <a:sym typeface="Poppins" panose="00000500000000000000"/>
              </a:rPr>
              <a:t>merged_df</a:t>
            </a:r>
            <a:r>
              <a:rPr lang="en-US" sz="2400" dirty="0">
                <a:solidFill>
                  <a:srgbClr val="000000"/>
                </a:solidFill>
                <a:latin typeface="Poppins" panose="00000500000000000000"/>
                <a:ea typeface="Poppins" panose="00000500000000000000"/>
                <a:cs typeface="Poppins" panose="00000500000000000000"/>
                <a:sym typeface="Poppins" panose="00000500000000000000"/>
              </a:rPr>
              <a:t>”</a:t>
            </a:r>
            <a:endParaRPr lang="en-US" sz="2400" dirty="0">
              <a:solidFill>
                <a:srgbClr val="000000"/>
              </a:solidFill>
              <a:latin typeface="Poppins" panose="00000500000000000000"/>
              <a:ea typeface="Poppins" panose="00000500000000000000"/>
              <a:cs typeface="Poppins" panose="00000500000000000000"/>
              <a:sym typeface="Poppins" panose="00000500000000000000"/>
            </a:endParaRPr>
          </a:p>
          <a:p>
            <a:pPr marL="369570" lvl="1" indent="-184785" algn="l">
              <a:lnSpc>
                <a:spcPts val="2395"/>
              </a:lnSpc>
              <a:buFont typeface="Arial" panose="020B0604020202020204"/>
              <a:buChar char="•"/>
            </a:pPr>
            <a:r>
              <a:rPr lang="en-US" sz="2400" dirty="0">
                <a:solidFill>
                  <a:srgbClr val="000000"/>
                </a:solidFill>
                <a:latin typeface="Poppins" panose="00000500000000000000"/>
                <a:ea typeface="Poppins" panose="00000500000000000000"/>
                <a:cs typeface="Poppins" panose="00000500000000000000"/>
                <a:sym typeface="Poppins" panose="00000500000000000000"/>
              </a:rPr>
              <a:t>Then, the “</a:t>
            </a:r>
            <a:r>
              <a:rPr lang="en-US" sz="2400" dirty="0" err="1">
                <a:solidFill>
                  <a:srgbClr val="000000"/>
                </a:solidFill>
                <a:latin typeface="Poppins" panose="00000500000000000000"/>
                <a:ea typeface="Poppins" panose="00000500000000000000"/>
                <a:cs typeface="Poppins" panose="00000500000000000000"/>
                <a:sym typeface="Poppins" panose="00000500000000000000"/>
              </a:rPr>
              <a:t>merged_df</a:t>
            </a:r>
            <a:r>
              <a:rPr lang="en-US" sz="2400" dirty="0">
                <a:solidFill>
                  <a:srgbClr val="000000"/>
                </a:solidFill>
                <a:latin typeface="Poppins" panose="00000500000000000000"/>
                <a:ea typeface="Poppins" panose="00000500000000000000"/>
                <a:cs typeface="Poppins" panose="00000500000000000000"/>
                <a:sym typeface="Poppins" panose="00000500000000000000"/>
              </a:rPr>
              <a:t>” was further merged with Books dataset on “ISBN”</a:t>
            </a:r>
            <a:endParaRPr lang="en-US" sz="1710" dirty="0">
              <a:solidFill>
                <a:srgbClr val="000000"/>
              </a:solidFill>
              <a:latin typeface="Poppins" panose="00000500000000000000"/>
              <a:ea typeface="Poppins" panose="00000500000000000000"/>
              <a:cs typeface="Poppins" panose="00000500000000000000"/>
              <a:sym typeface="Poppins" panose="00000500000000000000"/>
            </a:endParaRPr>
          </a:p>
        </p:txBody>
      </p:sp>
      <p:grpSp>
        <p:nvGrpSpPr>
          <p:cNvPr id="4" name="Group 4"/>
          <p:cNvGrpSpPr/>
          <p:nvPr/>
        </p:nvGrpSpPr>
        <p:grpSpPr>
          <a:xfrm>
            <a:off x="1738179" y="1233419"/>
            <a:ext cx="65878" cy="1026835"/>
            <a:chOff x="0" y="0"/>
            <a:chExt cx="17351" cy="270442"/>
          </a:xfrm>
        </p:grpSpPr>
        <p:sp>
          <p:nvSpPr>
            <p:cNvPr id="5" name="Freeform 5"/>
            <p:cNvSpPr/>
            <p:nvPr/>
          </p:nvSpPr>
          <p:spPr>
            <a:xfrm>
              <a:off x="0" y="0"/>
              <a:ext cx="17351" cy="270442"/>
            </a:xfrm>
            <a:custGeom>
              <a:avLst/>
              <a:gdLst/>
              <a:ahLst/>
              <a:cxnLst/>
              <a:rect l="l" t="t" r="r" b="b"/>
              <a:pathLst>
                <a:path w="17351" h="270442">
                  <a:moveTo>
                    <a:pt x="0" y="0"/>
                  </a:moveTo>
                  <a:lnTo>
                    <a:pt x="17351" y="0"/>
                  </a:lnTo>
                  <a:lnTo>
                    <a:pt x="17351" y="270442"/>
                  </a:lnTo>
                  <a:lnTo>
                    <a:pt x="0" y="270442"/>
                  </a:lnTo>
                  <a:close/>
                </a:path>
              </a:pathLst>
            </a:custGeom>
            <a:solidFill>
              <a:srgbClr val="574874"/>
            </a:solidFill>
          </p:spPr>
        </p:sp>
        <p:sp>
          <p:nvSpPr>
            <p:cNvPr id="6" name="TextBox 6"/>
            <p:cNvSpPr txBox="1"/>
            <p:nvPr/>
          </p:nvSpPr>
          <p:spPr>
            <a:xfrm>
              <a:off x="0" y="-47625"/>
              <a:ext cx="17351" cy="318067"/>
            </a:xfrm>
            <a:prstGeom prst="rect">
              <a:avLst/>
            </a:prstGeom>
          </p:spPr>
          <p:txBody>
            <a:bodyPr lIns="50800" tIns="50800" rIns="50800" bIns="50800" rtlCol="0" anchor="ctr"/>
            <a:lstStyle/>
            <a:p>
              <a:pPr algn="ctr">
                <a:lnSpc>
                  <a:spcPts val="2660"/>
                </a:lnSpc>
              </a:pPr>
            </a:p>
          </p:txBody>
        </p:sp>
      </p:grpSp>
      <p:sp>
        <p:nvSpPr>
          <p:cNvPr id="7" name="TextBox 7"/>
          <p:cNvSpPr txBox="1"/>
          <p:nvPr/>
        </p:nvSpPr>
        <p:spPr>
          <a:xfrm>
            <a:off x="2112768" y="1159079"/>
            <a:ext cx="7193762" cy="1068754"/>
          </a:xfrm>
          <a:prstGeom prst="rect">
            <a:avLst/>
          </a:prstGeom>
        </p:spPr>
        <p:txBody>
          <a:bodyPr lIns="0" tIns="0" rIns="0" bIns="0" rtlCol="0" anchor="t">
            <a:spAutoFit/>
          </a:bodyPr>
          <a:lstStyle/>
          <a:p>
            <a:pPr algn="l">
              <a:lnSpc>
                <a:spcPts val="9045"/>
              </a:lnSpc>
            </a:pPr>
            <a:r>
              <a:rPr lang="en-US" sz="6000" dirty="0">
                <a:solidFill>
                  <a:srgbClr val="000000"/>
                </a:solidFill>
                <a:latin typeface="League Spartan" panose="00000800000000000000"/>
                <a:ea typeface="League Spartan" panose="00000800000000000000"/>
                <a:cs typeface="League Spartan" panose="00000800000000000000"/>
                <a:sym typeface="League Spartan" panose="00000800000000000000"/>
              </a:rPr>
              <a:t>MODLING DATA</a:t>
            </a:r>
            <a:endParaRPr lang="en-US" sz="6000" dirty="0">
              <a:solidFill>
                <a:srgbClr val="000000"/>
              </a:solidFill>
              <a:latin typeface="League Spartan" panose="00000800000000000000"/>
              <a:ea typeface="League Spartan" panose="00000800000000000000"/>
              <a:cs typeface="League Spartan" panose="00000800000000000000"/>
              <a:sym typeface="League Spartan" panose="0000080000000000000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62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6666" b="-16666"/>
            </a:stretch>
          </a:blipFill>
        </p:spPr>
      </p:sp>
      <p:sp>
        <p:nvSpPr>
          <p:cNvPr id="3" name="AutoShape 3"/>
          <p:cNvSpPr/>
          <p:nvPr/>
        </p:nvSpPr>
        <p:spPr>
          <a:xfrm>
            <a:off x="1107009" y="3150910"/>
            <a:ext cx="5049618" cy="0"/>
          </a:xfrm>
          <a:prstGeom prst="line">
            <a:avLst/>
          </a:prstGeom>
          <a:ln w="76200" cap="flat">
            <a:solidFill>
              <a:srgbClr val="574874"/>
            </a:solidFill>
            <a:prstDash val="solid"/>
            <a:headEnd type="none" w="sm" len="sm"/>
            <a:tailEnd type="none" w="sm" len="sm"/>
          </a:ln>
        </p:spPr>
      </p:sp>
      <p:grpSp>
        <p:nvGrpSpPr>
          <p:cNvPr id="4" name="Group 4"/>
          <p:cNvGrpSpPr/>
          <p:nvPr/>
        </p:nvGrpSpPr>
        <p:grpSpPr>
          <a:xfrm>
            <a:off x="1107009" y="1028700"/>
            <a:ext cx="146488" cy="1675250"/>
            <a:chOff x="0" y="0"/>
            <a:chExt cx="38581" cy="441218"/>
          </a:xfrm>
        </p:grpSpPr>
        <p:sp>
          <p:nvSpPr>
            <p:cNvPr id="5" name="Freeform 5"/>
            <p:cNvSpPr/>
            <p:nvPr/>
          </p:nvSpPr>
          <p:spPr>
            <a:xfrm>
              <a:off x="0" y="0"/>
              <a:ext cx="38581" cy="441218"/>
            </a:xfrm>
            <a:custGeom>
              <a:avLst/>
              <a:gdLst/>
              <a:ahLst/>
              <a:cxnLst/>
              <a:rect l="l" t="t" r="r" b="b"/>
              <a:pathLst>
                <a:path w="38581" h="441218">
                  <a:moveTo>
                    <a:pt x="0" y="0"/>
                  </a:moveTo>
                  <a:lnTo>
                    <a:pt x="38581" y="0"/>
                  </a:lnTo>
                  <a:lnTo>
                    <a:pt x="38581" y="441218"/>
                  </a:lnTo>
                  <a:lnTo>
                    <a:pt x="0" y="441218"/>
                  </a:lnTo>
                  <a:close/>
                </a:path>
              </a:pathLst>
            </a:custGeom>
            <a:solidFill>
              <a:srgbClr val="574874"/>
            </a:solidFill>
          </p:spPr>
        </p:sp>
        <p:sp>
          <p:nvSpPr>
            <p:cNvPr id="6" name="TextBox 6"/>
            <p:cNvSpPr txBox="1"/>
            <p:nvPr/>
          </p:nvSpPr>
          <p:spPr>
            <a:xfrm>
              <a:off x="0" y="-47625"/>
              <a:ext cx="38581" cy="488843"/>
            </a:xfrm>
            <a:prstGeom prst="rect">
              <a:avLst/>
            </a:prstGeom>
          </p:spPr>
          <p:txBody>
            <a:bodyPr lIns="50800" tIns="50800" rIns="50800" bIns="50800" rtlCol="0" anchor="ctr"/>
            <a:lstStyle/>
            <a:p>
              <a:pPr algn="ctr">
                <a:lnSpc>
                  <a:spcPts val="2660"/>
                </a:lnSpc>
              </a:pPr>
            </a:p>
          </p:txBody>
        </p:sp>
      </p:grpSp>
      <p:grpSp>
        <p:nvGrpSpPr>
          <p:cNvPr id="7" name="Group 7"/>
          <p:cNvGrpSpPr/>
          <p:nvPr/>
        </p:nvGrpSpPr>
        <p:grpSpPr>
          <a:xfrm rot="-5400000">
            <a:off x="1793081" y="8347431"/>
            <a:ext cx="146488" cy="1675250"/>
            <a:chOff x="0" y="0"/>
            <a:chExt cx="38581" cy="441218"/>
          </a:xfrm>
        </p:grpSpPr>
        <p:sp>
          <p:nvSpPr>
            <p:cNvPr id="8" name="Freeform 8"/>
            <p:cNvSpPr/>
            <p:nvPr/>
          </p:nvSpPr>
          <p:spPr>
            <a:xfrm>
              <a:off x="0" y="0"/>
              <a:ext cx="38581" cy="441218"/>
            </a:xfrm>
            <a:custGeom>
              <a:avLst/>
              <a:gdLst/>
              <a:ahLst/>
              <a:cxnLst/>
              <a:rect l="l" t="t" r="r" b="b"/>
              <a:pathLst>
                <a:path w="38581" h="441218">
                  <a:moveTo>
                    <a:pt x="0" y="0"/>
                  </a:moveTo>
                  <a:lnTo>
                    <a:pt x="38581" y="0"/>
                  </a:lnTo>
                  <a:lnTo>
                    <a:pt x="38581" y="441218"/>
                  </a:lnTo>
                  <a:lnTo>
                    <a:pt x="0" y="441218"/>
                  </a:lnTo>
                  <a:close/>
                </a:path>
              </a:pathLst>
            </a:custGeom>
            <a:solidFill>
              <a:srgbClr val="574874"/>
            </a:solidFill>
          </p:spPr>
        </p:sp>
        <p:sp>
          <p:nvSpPr>
            <p:cNvPr id="9" name="TextBox 9"/>
            <p:cNvSpPr txBox="1"/>
            <p:nvPr/>
          </p:nvSpPr>
          <p:spPr>
            <a:xfrm>
              <a:off x="0" y="-47625"/>
              <a:ext cx="38581" cy="488843"/>
            </a:xfrm>
            <a:prstGeom prst="rect">
              <a:avLst/>
            </a:prstGeom>
          </p:spPr>
          <p:txBody>
            <a:bodyPr lIns="50800" tIns="50800" rIns="50800" bIns="50800" rtlCol="0" anchor="ctr"/>
            <a:lstStyle/>
            <a:p>
              <a:pPr algn="ctr">
                <a:lnSpc>
                  <a:spcPts val="2660"/>
                </a:lnSpc>
              </a:pPr>
            </a:p>
          </p:txBody>
        </p:sp>
      </p:grpSp>
      <p:grpSp>
        <p:nvGrpSpPr>
          <p:cNvPr id="10" name="Group 10"/>
          <p:cNvGrpSpPr>
            <a:grpSpLocks noChangeAspect="1"/>
          </p:cNvGrpSpPr>
          <p:nvPr/>
        </p:nvGrpSpPr>
        <p:grpSpPr>
          <a:xfrm>
            <a:off x="8119912" y="233401"/>
            <a:ext cx="9291903" cy="9596678"/>
            <a:chOff x="0" y="0"/>
            <a:chExt cx="6350000" cy="6558280"/>
          </a:xfrm>
        </p:grpSpPr>
        <p:sp>
          <p:nvSpPr>
            <p:cNvPr id="11" name="Freeform 11"/>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t="-9630" b="-9630"/>
              </a:stretch>
            </a:blipFill>
          </p:spPr>
        </p:sp>
        <p:sp>
          <p:nvSpPr>
            <p:cNvPr id="12" name="Freeform 12"/>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574874"/>
            </a:solidFill>
          </p:spPr>
        </p:sp>
      </p:grpSp>
      <p:sp>
        <p:nvSpPr>
          <p:cNvPr id="13" name="TextBox 13"/>
          <p:cNvSpPr txBox="1"/>
          <p:nvPr/>
        </p:nvSpPr>
        <p:spPr>
          <a:xfrm>
            <a:off x="1481599" y="1602775"/>
            <a:ext cx="5914265" cy="1101176"/>
          </a:xfrm>
          <a:prstGeom prst="rect">
            <a:avLst/>
          </a:prstGeom>
        </p:spPr>
        <p:txBody>
          <a:bodyPr lIns="0" tIns="0" rIns="0" bIns="0" rtlCol="0" anchor="t">
            <a:spAutoFit/>
          </a:bodyPr>
          <a:lstStyle/>
          <a:p>
            <a:pPr algn="l">
              <a:lnSpc>
                <a:spcPts val="9045"/>
              </a:lnSpc>
            </a:pPr>
            <a:r>
              <a:rPr lang="en-US" sz="6460">
                <a:solidFill>
                  <a:srgbClr val="000000"/>
                </a:solidFill>
                <a:latin typeface="League Spartan" panose="00000800000000000000"/>
                <a:ea typeface="League Spartan" panose="00000800000000000000"/>
                <a:cs typeface="League Spartan" panose="00000800000000000000"/>
                <a:sym typeface="League Spartan" panose="00000800000000000000"/>
              </a:rPr>
              <a:t>EDA</a:t>
            </a:r>
            <a:endParaRPr lang="en-US" sz="6460">
              <a:solidFill>
                <a:srgbClr val="000000"/>
              </a:solidFill>
              <a:latin typeface="League Spartan" panose="00000800000000000000"/>
              <a:ea typeface="League Spartan" panose="00000800000000000000"/>
              <a:cs typeface="League Spartan" panose="00000800000000000000"/>
              <a:sym typeface="League Spartan" panose="00000800000000000000"/>
            </a:endParaRPr>
          </a:p>
        </p:txBody>
      </p:sp>
      <p:sp>
        <p:nvSpPr>
          <p:cNvPr id="14" name="TextBox 14"/>
          <p:cNvSpPr txBox="1"/>
          <p:nvPr/>
        </p:nvSpPr>
        <p:spPr>
          <a:xfrm>
            <a:off x="1481599" y="942975"/>
            <a:ext cx="4596719" cy="697900"/>
          </a:xfrm>
          <a:prstGeom prst="rect">
            <a:avLst/>
          </a:prstGeom>
        </p:spPr>
        <p:txBody>
          <a:bodyPr lIns="0" tIns="0" rIns="0" bIns="0" rtlCol="0" anchor="t">
            <a:spAutoFit/>
          </a:bodyPr>
          <a:lstStyle/>
          <a:p>
            <a:pPr algn="l">
              <a:lnSpc>
                <a:spcPts val="5635"/>
              </a:lnSpc>
            </a:pPr>
            <a:r>
              <a:rPr lang="en-US" sz="4025" b="1" dirty="0">
                <a:solidFill>
                  <a:srgbClr val="000000"/>
                </a:solidFill>
                <a:latin typeface="Lato Bold" panose="020F0502020204030203"/>
                <a:ea typeface="Lato Bold" panose="020F0502020204030203"/>
                <a:cs typeface="Lato Bold" panose="020F0502020204030203"/>
                <a:sym typeface="Lato Bold" panose="020F0502020204030203"/>
              </a:rPr>
              <a:t>ABOUT </a:t>
            </a:r>
            <a:endParaRPr lang="en-US" sz="4025" b="1" dirty="0">
              <a:solidFill>
                <a:srgbClr val="000000"/>
              </a:solidFill>
              <a:latin typeface="Lato Bold" panose="020F0502020204030203"/>
              <a:ea typeface="Lato Bold" panose="020F0502020204030203"/>
              <a:cs typeface="Lato Bold" panose="020F0502020204030203"/>
              <a:sym typeface="Lato Bold" panose="020F0502020204030203"/>
            </a:endParaRPr>
          </a:p>
        </p:txBody>
      </p:sp>
      <p:sp>
        <p:nvSpPr>
          <p:cNvPr id="15" name="TextBox 15"/>
          <p:cNvSpPr txBox="1"/>
          <p:nvPr/>
        </p:nvSpPr>
        <p:spPr>
          <a:xfrm>
            <a:off x="1028700" y="4033339"/>
            <a:ext cx="6367164" cy="3926782"/>
          </a:xfrm>
          <a:prstGeom prst="rect">
            <a:avLst/>
          </a:prstGeom>
        </p:spPr>
        <p:txBody>
          <a:bodyPr lIns="0" tIns="0" rIns="0" bIns="0" rtlCol="0" anchor="t">
            <a:spAutoFit/>
          </a:bodyPr>
          <a:lstStyle/>
          <a:p>
            <a:pPr algn="l">
              <a:lnSpc>
                <a:spcPts val="3140"/>
              </a:lnSpc>
            </a:pPr>
            <a:r>
              <a:rPr lang="en-US" sz="2245" dirty="0">
                <a:solidFill>
                  <a:srgbClr val="000000"/>
                </a:solidFill>
                <a:latin typeface="Poppins" panose="00000500000000000000"/>
                <a:ea typeface="Poppins" panose="00000500000000000000"/>
                <a:cs typeface="Poppins" panose="00000500000000000000"/>
                <a:sym typeface="Poppins" panose="00000500000000000000"/>
              </a:rPr>
              <a:t>Understanding from EDA :</a:t>
            </a:r>
            <a:endParaRPr lang="en-US" sz="2245" dirty="0">
              <a:solidFill>
                <a:srgbClr val="000000"/>
              </a:solidFill>
              <a:latin typeface="Poppins" panose="00000500000000000000"/>
              <a:ea typeface="Poppins" panose="00000500000000000000"/>
              <a:cs typeface="Poppins" panose="00000500000000000000"/>
              <a:sym typeface="Poppins" panose="00000500000000000000"/>
            </a:endParaRPr>
          </a:p>
          <a:p>
            <a:pPr marL="484505" lvl="1" indent="-241935" algn="l">
              <a:lnSpc>
                <a:spcPts val="3140"/>
              </a:lnSpc>
              <a:buFont typeface="Arial" panose="020B0604020202020204"/>
              <a:buChar char="•"/>
            </a:pPr>
            <a:r>
              <a:rPr lang="en-US" sz="2245" dirty="0">
                <a:solidFill>
                  <a:srgbClr val="000000"/>
                </a:solidFill>
                <a:latin typeface="Poppins" panose="00000500000000000000"/>
                <a:ea typeface="Poppins" panose="00000500000000000000"/>
                <a:cs typeface="Poppins" panose="00000500000000000000"/>
                <a:sym typeface="Poppins" panose="00000500000000000000"/>
              </a:rPr>
              <a:t>Distribution of Ratings: Understand if ratings are balanced or skewed.</a:t>
            </a:r>
            <a:endParaRPr lang="en-US" sz="2245" dirty="0">
              <a:solidFill>
                <a:srgbClr val="000000"/>
              </a:solidFill>
              <a:latin typeface="Poppins" panose="00000500000000000000"/>
              <a:ea typeface="Poppins" panose="00000500000000000000"/>
              <a:cs typeface="Poppins" panose="00000500000000000000"/>
              <a:sym typeface="Poppins" panose="00000500000000000000"/>
            </a:endParaRPr>
          </a:p>
          <a:p>
            <a:pPr marL="484505" lvl="1" indent="-241935" algn="l">
              <a:lnSpc>
                <a:spcPts val="3140"/>
              </a:lnSpc>
              <a:buFont typeface="Arial" panose="020B0604020202020204"/>
              <a:buChar char="•"/>
            </a:pPr>
            <a:r>
              <a:rPr lang="en-US" sz="2245" dirty="0">
                <a:solidFill>
                  <a:srgbClr val="000000"/>
                </a:solidFill>
                <a:latin typeface="Poppins" panose="00000500000000000000"/>
                <a:ea typeface="Poppins" panose="00000500000000000000"/>
                <a:cs typeface="Poppins" panose="00000500000000000000"/>
                <a:sym typeface="Poppins" panose="00000500000000000000"/>
              </a:rPr>
              <a:t>Top Books: Identify the most highly-rated books.</a:t>
            </a:r>
            <a:endParaRPr lang="en-US" sz="2245" dirty="0">
              <a:solidFill>
                <a:srgbClr val="000000"/>
              </a:solidFill>
              <a:latin typeface="Poppins" panose="00000500000000000000"/>
              <a:ea typeface="Poppins" panose="00000500000000000000"/>
              <a:cs typeface="Poppins" panose="00000500000000000000"/>
              <a:sym typeface="Poppins" panose="00000500000000000000"/>
            </a:endParaRPr>
          </a:p>
          <a:p>
            <a:pPr marL="484505" lvl="1" indent="-241935" algn="l">
              <a:lnSpc>
                <a:spcPts val="3140"/>
              </a:lnSpc>
              <a:buFont typeface="Arial" panose="020B0604020202020204"/>
              <a:buChar char="•"/>
            </a:pPr>
            <a:r>
              <a:rPr lang="en-US" sz="2245" dirty="0">
                <a:solidFill>
                  <a:srgbClr val="000000"/>
                </a:solidFill>
                <a:latin typeface="Poppins" panose="00000500000000000000"/>
                <a:ea typeface="Poppins" panose="00000500000000000000"/>
                <a:cs typeface="Poppins" panose="00000500000000000000"/>
                <a:sym typeface="Poppins" panose="00000500000000000000"/>
              </a:rPr>
              <a:t>Active Users: Find users who provide the most ratings.</a:t>
            </a:r>
            <a:endParaRPr lang="en-US" sz="2245" dirty="0">
              <a:solidFill>
                <a:srgbClr val="000000"/>
              </a:solidFill>
              <a:latin typeface="Poppins" panose="00000500000000000000"/>
              <a:ea typeface="Poppins" panose="00000500000000000000"/>
              <a:cs typeface="Poppins" panose="00000500000000000000"/>
              <a:sym typeface="Poppins" panose="00000500000000000000"/>
            </a:endParaRPr>
          </a:p>
          <a:p>
            <a:pPr marL="484505" lvl="1" indent="-241935" algn="l">
              <a:lnSpc>
                <a:spcPts val="3140"/>
              </a:lnSpc>
              <a:buFont typeface="Arial" panose="020B0604020202020204"/>
              <a:buChar char="•"/>
            </a:pPr>
            <a:r>
              <a:rPr lang="en-US" sz="2245" dirty="0">
                <a:solidFill>
                  <a:srgbClr val="000000"/>
                </a:solidFill>
                <a:latin typeface="Poppins" panose="00000500000000000000"/>
                <a:ea typeface="Poppins" panose="00000500000000000000"/>
                <a:cs typeface="Poppins" panose="00000500000000000000"/>
                <a:sym typeface="Poppins" panose="00000500000000000000"/>
              </a:rPr>
              <a:t>Trends Over Time: See how the number of ratings changes over the year</a:t>
            </a:r>
            <a:endParaRPr lang="en-US" sz="2245" dirty="0">
              <a:solidFill>
                <a:srgbClr val="000000"/>
              </a:solidFill>
              <a:latin typeface="Poppins" panose="00000500000000000000"/>
              <a:ea typeface="Poppins" panose="00000500000000000000"/>
              <a:cs typeface="Poppins" panose="00000500000000000000"/>
              <a:sym typeface="Poppins" panose="00000500000000000000"/>
            </a:endParaRPr>
          </a:p>
          <a:p>
            <a:pPr algn="l">
              <a:lnSpc>
                <a:spcPts val="3140"/>
              </a:lnSpc>
              <a:spcBef>
                <a:spcPct val="0"/>
              </a:spcBef>
            </a:pPr>
            <a:endParaRPr lang="en-US" sz="2245" dirty="0">
              <a:solidFill>
                <a:srgbClr val="000000"/>
              </a:solidFill>
              <a:latin typeface="Poppins" panose="00000500000000000000"/>
              <a:ea typeface="Poppins" panose="00000500000000000000"/>
              <a:cs typeface="Poppins" panose="00000500000000000000"/>
              <a:sym typeface="Poppins" panose="0000050000000000000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6666" b="-16666"/>
            </a:stretch>
          </a:blipFill>
        </p:spPr>
      </p:sp>
      <p:sp>
        <p:nvSpPr>
          <p:cNvPr id="3" name="Freeform 3"/>
          <p:cNvSpPr/>
          <p:nvPr/>
        </p:nvSpPr>
        <p:spPr>
          <a:xfrm>
            <a:off x="465721" y="3375206"/>
            <a:ext cx="4813215" cy="4206694"/>
          </a:xfrm>
          <a:custGeom>
            <a:avLst/>
            <a:gdLst/>
            <a:ahLst/>
            <a:cxnLst/>
            <a:rect l="l" t="t" r="r" b="b"/>
            <a:pathLst>
              <a:path w="4358690" h="3536588">
                <a:moveTo>
                  <a:pt x="0" y="0"/>
                </a:moveTo>
                <a:lnTo>
                  <a:pt x="4358690" y="0"/>
                </a:lnTo>
                <a:lnTo>
                  <a:pt x="4358690" y="3536588"/>
                </a:lnTo>
                <a:lnTo>
                  <a:pt x="0" y="3536588"/>
                </a:lnTo>
                <a:lnTo>
                  <a:pt x="0" y="0"/>
                </a:lnTo>
                <a:close/>
              </a:path>
            </a:pathLst>
          </a:custGeom>
          <a:blipFill>
            <a:blip r:embed="rId2"/>
            <a:stretch>
              <a:fillRect/>
            </a:stretch>
          </a:blipFill>
        </p:spPr>
      </p:sp>
      <p:sp>
        <p:nvSpPr>
          <p:cNvPr id="4" name="Freeform 4"/>
          <p:cNvSpPr/>
          <p:nvPr/>
        </p:nvSpPr>
        <p:spPr>
          <a:xfrm>
            <a:off x="5695041" y="3431368"/>
            <a:ext cx="5398508" cy="4150532"/>
          </a:xfrm>
          <a:custGeom>
            <a:avLst/>
            <a:gdLst/>
            <a:ahLst/>
            <a:cxnLst/>
            <a:rect l="l" t="t" r="r" b="b"/>
            <a:pathLst>
              <a:path w="4947836" h="3424265">
                <a:moveTo>
                  <a:pt x="0" y="0"/>
                </a:moveTo>
                <a:lnTo>
                  <a:pt x="4947837" y="0"/>
                </a:lnTo>
                <a:lnTo>
                  <a:pt x="4947837" y="3424264"/>
                </a:lnTo>
                <a:lnTo>
                  <a:pt x="0" y="3424264"/>
                </a:lnTo>
                <a:lnTo>
                  <a:pt x="0" y="0"/>
                </a:lnTo>
                <a:close/>
              </a:path>
            </a:pathLst>
          </a:custGeom>
          <a:blipFill>
            <a:blip r:embed="rId3"/>
            <a:stretch>
              <a:fillRect/>
            </a:stretch>
          </a:blipFill>
        </p:spPr>
      </p:sp>
      <p:sp>
        <p:nvSpPr>
          <p:cNvPr id="5" name="Freeform 5"/>
          <p:cNvSpPr/>
          <p:nvPr/>
        </p:nvSpPr>
        <p:spPr>
          <a:xfrm>
            <a:off x="11509653" y="3375206"/>
            <a:ext cx="6473547" cy="4206694"/>
          </a:xfrm>
          <a:custGeom>
            <a:avLst/>
            <a:gdLst/>
            <a:ahLst/>
            <a:cxnLst/>
            <a:rect l="l" t="t" r="r" b="b"/>
            <a:pathLst>
              <a:path w="6362243" h="3424265">
                <a:moveTo>
                  <a:pt x="0" y="0"/>
                </a:moveTo>
                <a:lnTo>
                  <a:pt x="6362243" y="0"/>
                </a:lnTo>
                <a:lnTo>
                  <a:pt x="6362243" y="3424265"/>
                </a:lnTo>
                <a:lnTo>
                  <a:pt x="0" y="3424265"/>
                </a:lnTo>
                <a:lnTo>
                  <a:pt x="0" y="0"/>
                </a:lnTo>
                <a:close/>
              </a:path>
            </a:pathLst>
          </a:custGeom>
          <a:blipFill>
            <a:blip r:embed="rId4"/>
            <a:stretch>
              <a:fillRect/>
            </a:stretch>
          </a:blipFill>
        </p:spPr>
      </p:sp>
      <p:sp>
        <p:nvSpPr>
          <p:cNvPr id="6" name="TextBox 6"/>
          <p:cNvSpPr txBox="1"/>
          <p:nvPr/>
        </p:nvSpPr>
        <p:spPr>
          <a:xfrm>
            <a:off x="790671" y="1659493"/>
            <a:ext cx="4596719" cy="1263350"/>
          </a:xfrm>
          <a:prstGeom prst="rect">
            <a:avLst/>
          </a:prstGeom>
        </p:spPr>
        <p:txBody>
          <a:bodyPr lIns="0" tIns="0" rIns="0" bIns="0" rtlCol="0" anchor="t">
            <a:spAutoFit/>
          </a:bodyPr>
          <a:lstStyle/>
          <a:p>
            <a:pPr algn="l">
              <a:lnSpc>
                <a:spcPts val="5635"/>
              </a:lnSpc>
            </a:pPr>
            <a:r>
              <a:rPr lang="en-US" sz="4025" b="1" dirty="0">
                <a:solidFill>
                  <a:srgbClr val="000000"/>
                </a:solidFill>
                <a:latin typeface="Lato Bold" panose="020F0502020204030203"/>
                <a:ea typeface="Lato Bold" panose="020F0502020204030203"/>
                <a:cs typeface="Lato Bold" panose="020F0502020204030203"/>
                <a:sym typeface="Lato Bold" panose="020F0502020204030203"/>
              </a:rPr>
              <a:t>RATINGS</a:t>
            </a:r>
            <a:endParaRPr lang="en-US" sz="4025" b="1" dirty="0">
              <a:solidFill>
                <a:srgbClr val="000000"/>
              </a:solidFill>
              <a:latin typeface="Lato Bold" panose="020F0502020204030203"/>
              <a:ea typeface="Lato Bold" panose="020F0502020204030203"/>
              <a:cs typeface="Lato Bold" panose="020F0502020204030203"/>
              <a:sym typeface="Lato Bold" panose="020F0502020204030203"/>
            </a:endParaRPr>
          </a:p>
          <a:p>
            <a:pPr algn="l">
              <a:lnSpc>
                <a:spcPts val="2100"/>
              </a:lnSpc>
            </a:pPr>
            <a:r>
              <a:rPr lang="en-US" sz="2000" dirty="0">
                <a:solidFill>
                  <a:srgbClr val="000000"/>
                </a:solidFill>
                <a:latin typeface="Lato" panose="020F0502020204030203"/>
                <a:ea typeface="Lato" panose="020F0502020204030203"/>
                <a:cs typeface="Lato" panose="020F0502020204030203"/>
                <a:sym typeface="Lato" panose="020F0502020204030203"/>
              </a:rPr>
              <a:t>ROWS:1324564 </a:t>
            </a:r>
            <a:endParaRPr lang="en-US" sz="2000" dirty="0">
              <a:solidFill>
                <a:srgbClr val="000000"/>
              </a:solidFill>
              <a:latin typeface="Lato" panose="020F0502020204030203"/>
              <a:ea typeface="Lato" panose="020F0502020204030203"/>
              <a:cs typeface="Lato" panose="020F0502020204030203"/>
              <a:sym typeface="Lato" panose="020F0502020204030203"/>
            </a:endParaRPr>
          </a:p>
          <a:p>
            <a:pPr algn="l">
              <a:lnSpc>
                <a:spcPts val="2100"/>
              </a:lnSpc>
            </a:pPr>
            <a:r>
              <a:rPr lang="en-US" sz="2000" dirty="0">
                <a:solidFill>
                  <a:srgbClr val="000000"/>
                </a:solidFill>
                <a:latin typeface="Lato" panose="020F0502020204030203"/>
                <a:ea typeface="Lato" panose="020F0502020204030203"/>
                <a:cs typeface="Lato" panose="020F0502020204030203"/>
                <a:sym typeface="Lato" panose="020F0502020204030203"/>
              </a:rPr>
              <a:t>COLUNMS:12 </a:t>
            </a:r>
            <a:endParaRPr lang="en-US" sz="2000" dirty="0">
              <a:solidFill>
                <a:srgbClr val="000000"/>
              </a:solidFill>
              <a:latin typeface="Lato" panose="020F0502020204030203"/>
              <a:ea typeface="Lato" panose="020F0502020204030203"/>
              <a:cs typeface="Lato" panose="020F0502020204030203"/>
              <a:sym typeface="Lato" panose="020F0502020204030203"/>
            </a:endParaRPr>
          </a:p>
        </p:txBody>
      </p:sp>
      <p:sp>
        <p:nvSpPr>
          <p:cNvPr id="7" name="TextBox 7"/>
          <p:cNvSpPr txBox="1"/>
          <p:nvPr/>
        </p:nvSpPr>
        <p:spPr>
          <a:xfrm>
            <a:off x="5695041" y="1659493"/>
            <a:ext cx="4596719" cy="1263350"/>
          </a:xfrm>
          <a:prstGeom prst="rect">
            <a:avLst/>
          </a:prstGeom>
        </p:spPr>
        <p:txBody>
          <a:bodyPr lIns="0" tIns="0" rIns="0" bIns="0" rtlCol="0" anchor="t">
            <a:spAutoFit/>
          </a:bodyPr>
          <a:lstStyle/>
          <a:p>
            <a:pPr algn="l">
              <a:lnSpc>
                <a:spcPts val="5635"/>
              </a:lnSpc>
            </a:pPr>
            <a:r>
              <a:rPr lang="en-US" sz="4025" b="1" dirty="0">
                <a:solidFill>
                  <a:srgbClr val="000000"/>
                </a:solidFill>
                <a:latin typeface="Lato Bold" panose="020F0502020204030203"/>
                <a:ea typeface="Lato Bold" panose="020F0502020204030203"/>
                <a:cs typeface="Lato Bold" panose="020F0502020204030203"/>
                <a:sym typeface="Lato Bold" panose="020F0502020204030203"/>
              </a:rPr>
              <a:t>USERS</a:t>
            </a:r>
            <a:endParaRPr lang="en-US" sz="4025" b="1" dirty="0">
              <a:solidFill>
                <a:srgbClr val="000000"/>
              </a:solidFill>
              <a:latin typeface="Lato Bold" panose="020F0502020204030203"/>
              <a:ea typeface="Lato Bold" panose="020F0502020204030203"/>
              <a:cs typeface="Lato Bold" panose="020F0502020204030203"/>
              <a:sym typeface="Lato Bold" panose="020F0502020204030203"/>
            </a:endParaRPr>
          </a:p>
          <a:p>
            <a:pPr algn="l">
              <a:lnSpc>
                <a:spcPts val="2100"/>
              </a:lnSpc>
            </a:pPr>
            <a:r>
              <a:rPr lang="en-US" sz="2000" dirty="0">
                <a:solidFill>
                  <a:srgbClr val="000000"/>
                </a:solidFill>
                <a:latin typeface="Lato" panose="020F0502020204030203"/>
                <a:ea typeface="Lato" panose="020F0502020204030203"/>
                <a:cs typeface="Lato" panose="020F0502020204030203"/>
                <a:sym typeface="Lato" panose="020F0502020204030203"/>
              </a:rPr>
              <a:t>ROWS:241071 </a:t>
            </a:r>
            <a:endParaRPr lang="en-US" sz="2000" dirty="0">
              <a:solidFill>
                <a:srgbClr val="000000"/>
              </a:solidFill>
              <a:latin typeface="Lato" panose="020F0502020204030203"/>
              <a:ea typeface="Lato" panose="020F0502020204030203"/>
              <a:cs typeface="Lato" panose="020F0502020204030203"/>
              <a:sym typeface="Lato" panose="020F0502020204030203"/>
            </a:endParaRPr>
          </a:p>
          <a:p>
            <a:pPr algn="l">
              <a:lnSpc>
                <a:spcPts val="2100"/>
              </a:lnSpc>
            </a:pPr>
            <a:r>
              <a:rPr lang="en-US" sz="2000" dirty="0">
                <a:solidFill>
                  <a:srgbClr val="000000"/>
                </a:solidFill>
                <a:latin typeface="Lato" panose="020F0502020204030203"/>
                <a:ea typeface="Lato" panose="020F0502020204030203"/>
                <a:cs typeface="Lato" panose="020F0502020204030203"/>
                <a:sym typeface="Lato" panose="020F0502020204030203"/>
              </a:rPr>
              <a:t>COLUNMS:8</a:t>
            </a:r>
            <a:endParaRPr lang="en-US" sz="2000" dirty="0">
              <a:solidFill>
                <a:srgbClr val="000000"/>
              </a:solidFill>
              <a:latin typeface="Lato" panose="020F0502020204030203"/>
              <a:ea typeface="Lato" panose="020F0502020204030203"/>
              <a:cs typeface="Lato" panose="020F0502020204030203"/>
              <a:sym typeface="Lato" panose="020F0502020204030203"/>
            </a:endParaRPr>
          </a:p>
        </p:txBody>
      </p:sp>
      <p:sp>
        <p:nvSpPr>
          <p:cNvPr id="8" name="TextBox 8"/>
          <p:cNvSpPr txBox="1"/>
          <p:nvPr/>
        </p:nvSpPr>
        <p:spPr>
          <a:xfrm>
            <a:off x="11509653" y="1659493"/>
            <a:ext cx="4596719" cy="1263350"/>
          </a:xfrm>
          <a:prstGeom prst="rect">
            <a:avLst/>
          </a:prstGeom>
        </p:spPr>
        <p:txBody>
          <a:bodyPr lIns="0" tIns="0" rIns="0" bIns="0" rtlCol="0" anchor="t">
            <a:spAutoFit/>
          </a:bodyPr>
          <a:lstStyle/>
          <a:p>
            <a:pPr algn="l">
              <a:lnSpc>
                <a:spcPts val="5635"/>
              </a:lnSpc>
            </a:pPr>
            <a:r>
              <a:rPr lang="en-US" sz="4025" b="1" dirty="0">
                <a:solidFill>
                  <a:srgbClr val="000000"/>
                </a:solidFill>
                <a:latin typeface="Lato Bold" panose="020F0502020204030203"/>
                <a:ea typeface="Lato Bold" panose="020F0502020204030203"/>
                <a:cs typeface="Lato Bold" panose="020F0502020204030203"/>
                <a:sym typeface="Lato Bold" panose="020F0502020204030203"/>
              </a:rPr>
              <a:t>BOOKS</a:t>
            </a:r>
            <a:endParaRPr lang="en-US" sz="4025" b="1" dirty="0">
              <a:solidFill>
                <a:srgbClr val="000000"/>
              </a:solidFill>
              <a:latin typeface="Lato Bold" panose="020F0502020204030203"/>
              <a:ea typeface="Lato Bold" panose="020F0502020204030203"/>
              <a:cs typeface="Lato Bold" panose="020F0502020204030203"/>
              <a:sym typeface="Lato Bold" panose="020F0502020204030203"/>
            </a:endParaRPr>
          </a:p>
          <a:p>
            <a:pPr algn="l">
              <a:lnSpc>
                <a:spcPts val="2100"/>
              </a:lnSpc>
            </a:pPr>
            <a:r>
              <a:rPr lang="en-US" sz="2000" dirty="0">
                <a:solidFill>
                  <a:srgbClr val="000000"/>
                </a:solidFill>
                <a:latin typeface="Lato" panose="020F0502020204030203"/>
                <a:ea typeface="Lato" panose="020F0502020204030203"/>
                <a:cs typeface="Lato" panose="020F0502020204030203"/>
                <a:sym typeface="Lato" panose="020F0502020204030203"/>
              </a:rPr>
              <a:t>ROWS:24101 </a:t>
            </a:r>
            <a:endParaRPr lang="en-US" sz="2000" dirty="0">
              <a:solidFill>
                <a:srgbClr val="000000"/>
              </a:solidFill>
              <a:latin typeface="Lato" panose="020F0502020204030203"/>
              <a:ea typeface="Lato" panose="020F0502020204030203"/>
              <a:cs typeface="Lato" panose="020F0502020204030203"/>
              <a:sym typeface="Lato" panose="020F0502020204030203"/>
            </a:endParaRPr>
          </a:p>
          <a:p>
            <a:pPr algn="l">
              <a:lnSpc>
                <a:spcPts val="2100"/>
              </a:lnSpc>
            </a:pPr>
            <a:r>
              <a:rPr lang="en-US" sz="2000" dirty="0">
                <a:solidFill>
                  <a:srgbClr val="000000"/>
                </a:solidFill>
                <a:latin typeface="Lato" panose="020F0502020204030203"/>
                <a:ea typeface="Lato" panose="020F0502020204030203"/>
                <a:cs typeface="Lato" panose="020F0502020204030203"/>
                <a:sym typeface="Lato" panose="020F0502020204030203"/>
              </a:rPr>
              <a:t>COLUNMS:3</a:t>
            </a:r>
            <a:endParaRPr lang="en-US" sz="2000" dirty="0">
              <a:solidFill>
                <a:srgbClr val="000000"/>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6666" b="-16666"/>
            </a:stretch>
          </a:blipFill>
        </p:spPr>
      </p:sp>
      <p:sp>
        <p:nvSpPr>
          <p:cNvPr id="3" name="TextBox 2"/>
          <p:cNvSpPr txBox="1"/>
          <p:nvPr/>
        </p:nvSpPr>
        <p:spPr>
          <a:xfrm>
            <a:off x="10058400" y="1714500"/>
            <a:ext cx="5181600" cy="1938992"/>
          </a:xfrm>
          <a:prstGeom prst="rect">
            <a:avLst/>
          </a:prstGeom>
          <a:noFill/>
        </p:spPr>
        <p:txBody>
          <a:bodyPr wrap="square" rtlCol="0">
            <a:spAutoFit/>
          </a:bodyPr>
          <a:lstStyle/>
          <a:p>
            <a:r>
              <a:rPr lang="en-US" sz="6000" dirty="0"/>
              <a:t>FURTHER BASIC EXPLORATION</a:t>
            </a:r>
            <a:endParaRPr lang="en-IN" sz="6000" dirty="0"/>
          </a:p>
        </p:txBody>
      </p:sp>
      <p:pic>
        <p:nvPicPr>
          <p:cNvPr id="5" name="Picture 4"/>
          <p:cNvPicPr>
            <a:picLocks noChangeAspect="1"/>
          </p:cNvPicPr>
          <p:nvPr/>
        </p:nvPicPr>
        <p:blipFill>
          <a:blip r:embed="rId2"/>
          <a:stretch>
            <a:fillRect/>
          </a:stretch>
        </p:blipFill>
        <p:spPr>
          <a:xfrm>
            <a:off x="533400" y="8529"/>
            <a:ext cx="7848600" cy="5371665"/>
          </a:xfrm>
          <a:prstGeom prst="rect">
            <a:avLst/>
          </a:prstGeom>
        </p:spPr>
      </p:pic>
      <p:pic>
        <p:nvPicPr>
          <p:cNvPr id="7" name="Picture 6"/>
          <p:cNvPicPr>
            <a:picLocks noChangeAspect="1"/>
          </p:cNvPicPr>
          <p:nvPr/>
        </p:nvPicPr>
        <p:blipFill>
          <a:blip r:embed="rId3"/>
          <a:stretch>
            <a:fillRect/>
          </a:stretch>
        </p:blipFill>
        <p:spPr>
          <a:xfrm>
            <a:off x="1851895" y="5524500"/>
            <a:ext cx="15947490" cy="4342681"/>
          </a:xfrm>
          <a:prstGeom prst="rect">
            <a:avLst/>
          </a:prstGeom>
        </p:spPr>
      </p:pic>
      <p:grpSp>
        <p:nvGrpSpPr>
          <p:cNvPr id="10" name="Group 4"/>
          <p:cNvGrpSpPr/>
          <p:nvPr/>
        </p:nvGrpSpPr>
        <p:grpSpPr>
          <a:xfrm>
            <a:off x="9753600" y="1683224"/>
            <a:ext cx="152402" cy="1780337"/>
            <a:chOff x="0" y="0"/>
            <a:chExt cx="17351" cy="270442"/>
          </a:xfrm>
        </p:grpSpPr>
        <p:sp>
          <p:nvSpPr>
            <p:cNvPr id="11" name="Freeform 5"/>
            <p:cNvSpPr/>
            <p:nvPr/>
          </p:nvSpPr>
          <p:spPr>
            <a:xfrm>
              <a:off x="0" y="0"/>
              <a:ext cx="17351" cy="270442"/>
            </a:xfrm>
            <a:custGeom>
              <a:avLst/>
              <a:gdLst/>
              <a:ahLst/>
              <a:cxnLst/>
              <a:rect l="l" t="t" r="r" b="b"/>
              <a:pathLst>
                <a:path w="17351" h="270442">
                  <a:moveTo>
                    <a:pt x="0" y="0"/>
                  </a:moveTo>
                  <a:lnTo>
                    <a:pt x="17351" y="0"/>
                  </a:lnTo>
                  <a:lnTo>
                    <a:pt x="17351" y="270442"/>
                  </a:lnTo>
                  <a:lnTo>
                    <a:pt x="0" y="270442"/>
                  </a:lnTo>
                  <a:close/>
                </a:path>
              </a:pathLst>
            </a:custGeom>
            <a:solidFill>
              <a:srgbClr val="574874"/>
            </a:solidFill>
          </p:spPr>
        </p:sp>
        <p:sp>
          <p:nvSpPr>
            <p:cNvPr id="12" name="TextBox 6"/>
            <p:cNvSpPr txBox="1"/>
            <p:nvPr/>
          </p:nvSpPr>
          <p:spPr>
            <a:xfrm>
              <a:off x="0" y="-47625"/>
              <a:ext cx="17351" cy="318067"/>
            </a:xfrm>
            <a:prstGeom prst="rect">
              <a:avLst/>
            </a:prstGeom>
          </p:spPr>
          <p:txBody>
            <a:bodyPr lIns="50800" tIns="50800" rIns="50800" bIns="50800" rtlCol="0" anchor="ctr"/>
            <a:lstStyle/>
            <a:p>
              <a:pPr algn="ctr">
                <a:lnSpc>
                  <a:spcPts val="2660"/>
                </a:lnSpc>
              </a:pPr>
              <a:endParaRPr sz="5400"/>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6666" b="-16666"/>
            </a:stretch>
          </a:blipFill>
        </p:spPr>
      </p:sp>
      <p:grpSp>
        <p:nvGrpSpPr>
          <p:cNvPr id="6" name="Group 4"/>
          <p:cNvGrpSpPr/>
          <p:nvPr/>
        </p:nvGrpSpPr>
        <p:grpSpPr>
          <a:xfrm>
            <a:off x="0" y="190500"/>
            <a:ext cx="1068010" cy="1856076"/>
            <a:chOff x="0" y="-47625"/>
            <a:chExt cx="281285" cy="488843"/>
          </a:xfrm>
        </p:grpSpPr>
        <p:sp>
          <p:nvSpPr>
            <p:cNvPr id="7" name="Freeform 5"/>
            <p:cNvSpPr/>
            <p:nvPr/>
          </p:nvSpPr>
          <p:spPr>
            <a:xfrm>
              <a:off x="242704" y="0"/>
              <a:ext cx="38581" cy="441218"/>
            </a:xfrm>
            <a:custGeom>
              <a:avLst/>
              <a:gdLst/>
              <a:ahLst/>
              <a:cxnLst/>
              <a:rect l="l" t="t" r="r" b="b"/>
              <a:pathLst>
                <a:path w="38581" h="441218">
                  <a:moveTo>
                    <a:pt x="0" y="0"/>
                  </a:moveTo>
                  <a:lnTo>
                    <a:pt x="38581" y="0"/>
                  </a:lnTo>
                  <a:lnTo>
                    <a:pt x="38581" y="441218"/>
                  </a:lnTo>
                  <a:lnTo>
                    <a:pt x="0" y="441218"/>
                  </a:lnTo>
                  <a:close/>
                </a:path>
              </a:pathLst>
            </a:custGeom>
            <a:solidFill>
              <a:srgbClr val="574874"/>
            </a:solidFill>
          </p:spPr>
        </p:sp>
        <p:sp>
          <p:nvSpPr>
            <p:cNvPr id="8" name="TextBox 6"/>
            <p:cNvSpPr txBox="1"/>
            <p:nvPr/>
          </p:nvSpPr>
          <p:spPr>
            <a:xfrm>
              <a:off x="0" y="-47625"/>
              <a:ext cx="38581" cy="488843"/>
            </a:xfrm>
            <a:prstGeom prst="rect">
              <a:avLst/>
            </a:prstGeom>
          </p:spPr>
          <p:txBody>
            <a:bodyPr lIns="50800" tIns="50800" rIns="50800" bIns="50800" rtlCol="0" anchor="ctr"/>
            <a:lstStyle/>
            <a:p>
              <a:pPr algn="ctr">
                <a:lnSpc>
                  <a:spcPts val="2660"/>
                </a:lnSpc>
              </a:pPr>
              <a:endParaRPr dirty="0"/>
            </a:p>
          </p:txBody>
        </p:sp>
      </p:grpSp>
      <p:sp>
        <p:nvSpPr>
          <p:cNvPr id="9" name="TextBox 8"/>
          <p:cNvSpPr txBox="1"/>
          <p:nvPr/>
        </p:nvSpPr>
        <p:spPr>
          <a:xfrm>
            <a:off x="1219200" y="1030913"/>
            <a:ext cx="6172200" cy="1015663"/>
          </a:xfrm>
          <a:prstGeom prst="rect">
            <a:avLst/>
          </a:prstGeom>
          <a:noFill/>
        </p:spPr>
        <p:txBody>
          <a:bodyPr wrap="square" rtlCol="0">
            <a:spAutoFit/>
          </a:bodyPr>
          <a:lstStyle/>
          <a:p>
            <a:r>
              <a:rPr lang="en-US" sz="6000" dirty="0"/>
              <a:t>OUTLIERS</a:t>
            </a:r>
            <a:endParaRPr lang="en-IN" sz="6000" dirty="0"/>
          </a:p>
        </p:txBody>
      </p:sp>
      <p:pic>
        <p:nvPicPr>
          <p:cNvPr id="13" name="Picture 12"/>
          <p:cNvPicPr>
            <a:picLocks noChangeAspect="1"/>
          </p:cNvPicPr>
          <p:nvPr/>
        </p:nvPicPr>
        <p:blipFill>
          <a:blip r:embed="rId2"/>
          <a:stretch>
            <a:fillRect/>
          </a:stretch>
        </p:blipFill>
        <p:spPr>
          <a:xfrm>
            <a:off x="1752600" y="2244684"/>
            <a:ext cx="13868400" cy="784420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6666" b="-16666"/>
            </a:stretch>
          </a:blipFill>
        </p:spPr>
        <p:txBody>
          <a:bodyPr/>
          <a:p>
            <a:endParaRPr lang="en-US"/>
          </a:p>
        </p:txBody>
      </p:sp>
      <p:sp>
        <p:nvSpPr>
          <p:cNvPr id="3" name="AutoShape 3"/>
          <p:cNvSpPr/>
          <p:nvPr/>
        </p:nvSpPr>
        <p:spPr>
          <a:xfrm>
            <a:off x="1296712" y="2046010"/>
            <a:ext cx="5049618" cy="0"/>
          </a:xfrm>
          <a:prstGeom prst="line">
            <a:avLst/>
          </a:prstGeom>
          <a:ln w="76200" cap="flat">
            <a:solidFill>
              <a:srgbClr val="574874"/>
            </a:solidFill>
            <a:prstDash val="solid"/>
            <a:headEnd type="none" w="sm" len="sm"/>
            <a:tailEnd type="none" w="sm" len="sm"/>
          </a:ln>
        </p:spPr>
      </p:sp>
      <p:grpSp>
        <p:nvGrpSpPr>
          <p:cNvPr id="4" name="Group 4"/>
          <p:cNvGrpSpPr/>
          <p:nvPr/>
        </p:nvGrpSpPr>
        <p:grpSpPr>
          <a:xfrm>
            <a:off x="1107009" y="1028700"/>
            <a:ext cx="65878" cy="1026835"/>
            <a:chOff x="0" y="0"/>
            <a:chExt cx="17351" cy="270442"/>
          </a:xfrm>
        </p:grpSpPr>
        <p:sp>
          <p:nvSpPr>
            <p:cNvPr id="5" name="Freeform 5"/>
            <p:cNvSpPr/>
            <p:nvPr/>
          </p:nvSpPr>
          <p:spPr>
            <a:xfrm>
              <a:off x="0" y="0"/>
              <a:ext cx="17351" cy="270442"/>
            </a:xfrm>
            <a:custGeom>
              <a:avLst/>
              <a:gdLst/>
              <a:ahLst/>
              <a:cxnLst/>
              <a:rect l="l" t="t" r="r" b="b"/>
              <a:pathLst>
                <a:path w="17351" h="270442">
                  <a:moveTo>
                    <a:pt x="0" y="0"/>
                  </a:moveTo>
                  <a:lnTo>
                    <a:pt x="17351" y="0"/>
                  </a:lnTo>
                  <a:lnTo>
                    <a:pt x="17351" y="270442"/>
                  </a:lnTo>
                  <a:lnTo>
                    <a:pt x="0" y="270442"/>
                  </a:lnTo>
                  <a:close/>
                </a:path>
              </a:pathLst>
            </a:custGeom>
            <a:solidFill>
              <a:srgbClr val="574874"/>
            </a:solidFill>
          </p:spPr>
        </p:sp>
        <p:sp>
          <p:nvSpPr>
            <p:cNvPr id="6" name="TextBox 6"/>
            <p:cNvSpPr txBox="1"/>
            <p:nvPr/>
          </p:nvSpPr>
          <p:spPr>
            <a:xfrm>
              <a:off x="0" y="-47625"/>
              <a:ext cx="17351" cy="318067"/>
            </a:xfrm>
            <a:prstGeom prst="rect">
              <a:avLst/>
            </a:prstGeom>
          </p:spPr>
          <p:txBody>
            <a:bodyPr lIns="50800" tIns="50800" rIns="50800" bIns="50800" rtlCol="0" anchor="ctr"/>
            <a:lstStyle/>
            <a:p>
              <a:pPr algn="ctr">
                <a:lnSpc>
                  <a:spcPts val="2660"/>
                </a:lnSpc>
              </a:pPr>
            </a:p>
          </p:txBody>
        </p:sp>
      </p:grpSp>
      <p:sp>
        <p:nvSpPr>
          <p:cNvPr id="7" name="Freeform 7"/>
          <p:cNvSpPr/>
          <p:nvPr/>
        </p:nvSpPr>
        <p:spPr>
          <a:xfrm>
            <a:off x="685842" y="4762741"/>
            <a:ext cx="6571763" cy="4991907"/>
          </a:xfrm>
          <a:custGeom>
            <a:avLst/>
            <a:gdLst/>
            <a:ahLst/>
            <a:cxnLst/>
            <a:rect l="l" t="t" r="r" b="b"/>
            <a:pathLst>
              <a:path w="6571763" h="4991907">
                <a:moveTo>
                  <a:pt x="0" y="0"/>
                </a:moveTo>
                <a:lnTo>
                  <a:pt x="6571764" y="0"/>
                </a:lnTo>
                <a:lnTo>
                  <a:pt x="6571764" y="4991907"/>
                </a:lnTo>
                <a:lnTo>
                  <a:pt x="0" y="4991907"/>
                </a:lnTo>
                <a:lnTo>
                  <a:pt x="0" y="0"/>
                </a:lnTo>
                <a:close/>
              </a:path>
            </a:pathLst>
          </a:custGeom>
          <a:blipFill>
            <a:blip r:embed="rId2"/>
            <a:stretch>
              <a:fillRect/>
            </a:stretch>
          </a:blipFill>
        </p:spPr>
      </p:sp>
      <p:sp>
        <p:nvSpPr>
          <p:cNvPr id="8" name="TextBox 8"/>
          <p:cNvSpPr txBox="1"/>
          <p:nvPr/>
        </p:nvSpPr>
        <p:spPr>
          <a:xfrm>
            <a:off x="1075690" y="944880"/>
            <a:ext cx="7573645" cy="1166495"/>
          </a:xfrm>
          <a:prstGeom prst="rect">
            <a:avLst/>
          </a:prstGeom>
        </p:spPr>
        <p:txBody>
          <a:bodyPr wrap="square" lIns="0" tIns="0" rIns="0" bIns="0" rtlCol="0" anchor="t">
            <a:spAutoFit/>
          </a:bodyPr>
          <a:lstStyle/>
          <a:p>
            <a:pPr algn="l">
              <a:lnSpc>
                <a:spcPts val="9100"/>
              </a:lnSpc>
            </a:pPr>
            <a:r>
              <a:rPr lang="en-US" sz="6500" dirty="0">
                <a:solidFill>
                  <a:srgbClr val="000000"/>
                </a:solidFill>
                <a:latin typeface="League Spartan" panose="00000800000000000000"/>
                <a:ea typeface="League Spartan" panose="00000800000000000000"/>
                <a:cs typeface="League Spartan" panose="00000800000000000000"/>
                <a:sym typeface="League Spartan" panose="00000800000000000000"/>
              </a:rPr>
              <a:t>VISUALIZATIONS </a:t>
            </a:r>
            <a:endParaRPr lang="en-US" sz="6500" dirty="0">
              <a:solidFill>
                <a:srgbClr val="000000"/>
              </a:solidFill>
              <a:latin typeface="League Spartan" panose="00000800000000000000"/>
              <a:ea typeface="League Spartan" panose="00000800000000000000"/>
              <a:cs typeface="League Spartan" panose="00000800000000000000"/>
              <a:sym typeface="League Spartan" panose="00000800000000000000"/>
            </a:endParaRPr>
          </a:p>
        </p:txBody>
      </p:sp>
      <p:sp>
        <p:nvSpPr>
          <p:cNvPr id="9" name="Freeform 9"/>
          <p:cNvSpPr/>
          <p:nvPr/>
        </p:nvSpPr>
        <p:spPr>
          <a:xfrm>
            <a:off x="9829916" y="4838425"/>
            <a:ext cx="5836450" cy="4957358"/>
          </a:xfrm>
          <a:custGeom>
            <a:avLst/>
            <a:gdLst/>
            <a:ahLst/>
            <a:cxnLst/>
            <a:rect l="l" t="t" r="r" b="b"/>
            <a:pathLst>
              <a:path w="5836450" h="4957358">
                <a:moveTo>
                  <a:pt x="0" y="0"/>
                </a:moveTo>
                <a:lnTo>
                  <a:pt x="5836450" y="0"/>
                </a:lnTo>
                <a:lnTo>
                  <a:pt x="5836450" y="4957358"/>
                </a:lnTo>
                <a:lnTo>
                  <a:pt x="0" y="4957358"/>
                </a:lnTo>
                <a:lnTo>
                  <a:pt x="0" y="0"/>
                </a:lnTo>
                <a:close/>
              </a:path>
            </a:pathLst>
          </a:custGeom>
          <a:blipFill>
            <a:blip r:embed="rId3"/>
            <a:stretch>
              <a:fillRect/>
            </a:stretch>
          </a:blipFill>
        </p:spPr>
      </p:sp>
      <p:sp>
        <p:nvSpPr>
          <p:cNvPr id="10" name="TextBox 10"/>
          <p:cNvSpPr txBox="1"/>
          <p:nvPr/>
        </p:nvSpPr>
        <p:spPr>
          <a:xfrm>
            <a:off x="1106805" y="2247900"/>
            <a:ext cx="7167880" cy="2538730"/>
          </a:xfrm>
          <a:prstGeom prst="rect">
            <a:avLst/>
          </a:prstGeom>
        </p:spPr>
        <p:txBody>
          <a:bodyPr lIns="0" tIns="0" rIns="0" bIns="0" rtlCol="0" anchor="t">
            <a:noAutofit/>
          </a:bodyPr>
          <a:lstStyle/>
          <a:p>
            <a:pPr algn="l">
              <a:lnSpc>
                <a:spcPts val="2800"/>
              </a:lnSpc>
            </a:pPr>
            <a:r>
              <a:rPr lang="en-US" sz="2000">
                <a:solidFill>
                  <a:srgbClr val="000000"/>
                </a:solidFill>
                <a:latin typeface="League Spartan" panose="00000800000000000000"/>
                <a:ea typeface="League Spartan" panose="00000800000000000000"/>
                <a:cs typeface="League Spartan" panose="00000800000000000000"/>
                <a:sym typeface="League Spartan" panose="00000800000000000000"/>
              </a:rPr>
              <a:t>AGE DISTRIBUTION</a:t>
            </a:r>
            <a:endParaRPr lang="en-US" sz="2000">
              <a:solidFill>
                <a:srgbClr val="000000"/>
              </a:solidFill>
              <a:latin typeface="League Spartan" panose="00000800000000000000"/>
              <a:ea typeface="League Spartan" panose="00000800000000000000"/>
              <a:cs typeface="League Spartan" panose="00000800000000000000"/>
              <a:sym typeface="League Spartan" panose="00000800000000000000"/>
            </a:endParaRPr>
          </a:p>
          <a:p>
            <a:pPr algn="l">
              <a:lnSpc>
                <a:spcPts val="2800"/>
              </a:lnSpc>
            </a:pPr>
            <a:r>
              <a:rPr lang="en-US" sz="2000">
                <a:solidFill>
                  <a:srgbClr val="000000"/>
                </a:solidFill>
                <a:latin typeface="League Spartan" panose="00000800000000000000"/>
                <a:ea typeface="League Spartan" panose="00000800000000000000"/>
                <a:cs typeface="League Spartan" panose="00000800000000000000"/>
                <a:sym typeface="League Spartan" panose="00000800000000000000"/>
              </a:rPr>
              <a:t> </a:t>
            </a:r>
            <a:endParaRPr lang="en-US" sz="2000">
              <a:solidFill>
                <a:srgbClr val="000000"/>
              </a:solidFill>
              <a:latin typeface="League Spartan" panose="00000800000000000000"/>
              <a:ea typeface="League Spartan" panose="00000800000000000000"/>
              <a:cs typeface="League Spartan" panose="00000800000000000000"/>
              <a:sym typeface="League Spartan" panose="00000800000000000000"/>
            </a:endParaRPr>
          </a:p>
          <a:p>
            <a:pPr algn="l">
              <a:lnSpc>
                <a:spcPts val="2800"/>
              </a:lnSpc>
            </a:pPr>
            <a:r>
              <a:rPr lang="en-US" altLang="en-US" sz="2000">
                <a:solidFill>
                  <a:srgbClr val="000000"/>
                </a:solidFill>
                <a:latin typeface="League Spartan" panose="00000800000000000000"/>
                <a:ea typeface="League Spartan" panose="00000800000000000000"/>
                <a:cs typeface="League Spartan" panose="00000800000000000000"/>
                <a:sym typeface="League Spartan" panose="00000800000000000000"/>
              </a:rPr>
              <a:t>The age distribution plot provides insights into the demographics of the user base, which can be valuable for targeted marketing and feature development.</a:t>
            </a:r>
            <a:endParaRPr lang="en-US" altLang="en-US" sz="2000">
              <a:solidFill>
                <a:srgbClr val="000000"/>
              </a:solidFill>
              <a:latin typeface="League Spartan" panose="00000800000000000000"/>
              <a:ea typeface="League Spartan" panose="00000800000000000000"/>
              <a:cs typeface="League Spartan" panose="00000800000000000000"/>
              <a:sym typeface="League Spartan" panose="00000800000000000000"/>
            </a:endParaRPr>
          </a:p>
        </p:txBody>
      </p:sp>
      <p:sp>
        <p:nvSpPr>
          <p:cNvPr id="11" name="TextBox 11"/>
          <p:cNvSpPr txBox="1"/>
          <p:nvPr/>
        </p:nvSpPr>
        <p:spPr>
          <a:xfrm>
            <a:off x="10134600" y="2019542"/>
            <a:ext cx="7168172" cy="349250"/>
          </a:xfrm>
          <a:prstGeom prst="rect">
            <a:avLst/>
          </a:prstGeom>
        </p:spPr>
        <p:txBody>
          <a:bodyPr lIns="0" tIns="0" rIns="0" bIns="0" rtlCol="0" anchor="t">
            <a:spAutoFit/>
          </a:bodyPr>
          <a:lstStyle/>
          <a:p>
            <a:pPr algn="l">
              <a:lnSpc>
                <a:spcPts val="2800"/>
              </a:lnSpc>
            </a:pPr>
            <a:r>
              <a:rPr lang="en-US" sz="2000">
                <a:solidFill>
                  <a:srgbClr val="000000"/>
                </a:solidFill>
                <a:latin typeface="League Spartan" panose="00000800000000000000"/>
                <a:ea typeface="League Spartan" panose="00000800000000000000"/>
                <a:cs typeface="League Spartan" panose="00000800000000000000"/>
                <a:sym typeface="League Spartan" panose="00000800000000000000"/>
              </a:rPr>
              <a:t>OUTLIER</a:t>
            </a:r>
            <a:endParaRPr lang="en-US" sz="2000">
              <a:solidFill>
                <a:srgbClr val="000000"/>
              </a:solidFill>
              <a:latin typeface="League Spartan" panose="00000800000000000000"/>
              <a:ea typeface="League Spartan" panose="00000800000000000000"/>
              <a:cs typeface="League Spartan" panose="00000800000000000000"/>
              <a:sym typeface="League Spartan" panose="00000800000000000000"/>
            </a:endParaRPr>
          </a:p>
        </p:txBody>
      </p:sp>
    </p:spTree>
  </p:cSld>
  <p:clrMapOvr>
    <a:masterClrMapping/>
  </p:clrMapOvr>
</p:sld>
</file>

<file path=ppt/theme/theme1.xml><?xml version="1.0" encoding="utf-8"?>
<a:theme xmlns:a="http://schemas.openxmlformats.org/drawingml/2006/main" name="Gear Drives">
  <a:themeElements>
    <a:clrScheme name="Gear Drives 13">
      <a:dk1>
        <a:srgbClr val="000000"/>
      </a:dk1>
      <a:lt1>
        <a:srgbClr val="FFFFFF"/>
      </a:lt1>
      <a:dk2>
        <a:srgbClr val="000000"/>
      </a:dk2>
      <a:lt2>
        <a:srgbClr val="969696"/>
      </a:lt2>
      <a:accent1>
        <a:srgbClr val="5F5F5F"/>
      </a:accent1>
      <a:accent2>
        <a:srgbClr val="969696"/>
      </a:accent2>
      <a:accent3>
        <a:srgbClr val="FFFFFF"/>
      </a:accent3>
      <a:accent4>
        <a:srgbClr val="000000"/>
      </a:accent4>
      <a:accent5>
        <a:srgbClr val="B6B6B6"/>
      </a:accent5>
      <a:accent6>
        <a:srgbClr val="878787"/>
      </a:accent6>
      <a:hlink>
        <a:srgbClr val="CC3300"/>
      </a:hlink>
      <a:folHlink>
        <a:srgbClr val="996600"/>
      </a:folHlink>
    </a:clrScheme>
    <a:fontScheme name="Gear Dri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Gear Dri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ear Dri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ear Dri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ear Dri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ear Dri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Gear Dri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Gear Dri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Gear Dri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Gear Dri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Gear Dri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ear Dri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Gear Dri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Gear Drives 13">
        <a:dk1>
          <a:srgbClr val="000000"/>
        </a:dk1>
        <a:lt1>
          <a:srgbClr val="FFFFFF"/>
        </a:lt1>
        <a:dk2>
          <a:srgbClr val="000000"/>
        </a:dk2>
        <a:lt2>
          <a:srgbClr val="969696"/>
        </a:lt2>
        <a:accent1>
          <a:srgbClr val="5F5F5F"/>
        </a:accent1>
        <a:accent2>
          <a:srgbClr val="969696"/>
        </a:accent2>
        <a:accent3>
          <a:srgbClr val="FFFFFF"/>
        </a:accent3>
        <a:accent4>
          <a:srgbClr val="000000"/>
        </a:accent4>
        <a:accent5>
          <a:srgbClr val="B6B6B6"/>
        </a:accent5>
        <a:accent6>
          <a:srgbClr val="87878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7658</Words>
  <Application>WPS Presentation</Application>
  <PresentationFormat>Custom</PresentationFormat>
  <Paragraphs>216</Paragraphs>
  <Slides>27</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27</vt:i4>
      </vt:variant>
    </vt:vector>
  </HeadingPairs>
  <TitlesOfParts>
    <vt:vector size="41" baseType="lpstr">
      <vt:lpstr>Arial</vt:lpstr>
      <vt:lpstr>SimSun</vt:lpstr>
      <vt:lpstr>Wingdings</vt:lpstr>
      <vt:lpstr>League Spartan</vt:lpstr>
      <vt:lpstr>Lato</vt:lpstr>
      <vt:lpstr>Cambria</vt:lpstr>
      <vt:lpstr>Poppins</vt:lpstr>
      <vt:lpstr>Lato Bold</vt:lpstr>
      <vt:lpstr>Arial</vt:lpstr>
      <vt:lpstr>Microsoft YaHei</vt:lpstr>
      <vt:lpstr>Arial Unicode MS</vt:lpstr>
      <vt:lpstr>Calibri</vt:lpstr>
      <vt:lpstr>Arial Black</vt:lpstr>
      <vt:lpstr>Gear Drives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&amp; White Business Professional Presentation</dc:title>
  <dc:creator>hp</dc:creator>
  <cp:lastModifiedBy>Surendrakumar Abalur</cp:lastModifiedBy>
  <cp:revision>19</cp:revision>
  <dcterms:created xsi:type="dcterms:W3CDTF">2006-08-16T00:00:00Z</dcterms:created>
  <dcterms:modified xsi:type="dcterms:W3CDTF">2024-11-19T06:29:06Z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B1E933B4D1AA4DCA9BC7DBC998960571_12</vt:lpwstr>
  </property>
  <property fmtid="{D5CDD505-2E9C-101B-9397-08002B2CF9AE}" pid="3" name="KSOProductBuildVer">
    <vt:lpwstr>1033-12.2.0.18911</vt:lpwstr>
  </property>
</Properties>
</file>